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5" r:id="rId9"/>
    <p:sldId id="263" r:id="rId10"/>
    <p:sldId id="264" r:id="rId11"/>
  </p:sldIdLst>
  <p:sldSz cx="18288000" cy="10287000"/>
  <p:notesSz cx="6858000" cy="9144000"/>
  <p:embeddedFontLst>
    <p:embeddedFont>
      <p:font typeface="Calibri (MS)" panose="020B0604020202020204" charset="0"/>
      <p:regular r:id="rId12"/>
    </p:embeddedFont>
    <p:embeddedFont>
      <p:font typeface="Calibri (MS) Bold" panose="020B0604020202020204" charset="0"/>
      <p:regular r:id="rId13"/>
    </p:embeddedFont>
    <p:embeddedFont>
      <p:font typeface="Calibri (MS) Italics" panose="020B0604020202020204" charset="0"/>
      <p:regular r:id="rId14"/>
    </p:embeddedFont>
    <p:embeddedFont>
      <p:font typeface="Merriweather" panose="00000500000000000000" pitchFamily="2" charset="0"/>
      <p:regular r:id="rId15"/>
      <p:bold r:id="rId16"/>
    </p:embeddedFont>
    <p:embeddedFont>
      <p:font typeface="Merriweather Bold" panose="00000800000000000000" pitchFamily="2" charset="0"/>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63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txBody>
            <a:bodyPr/>
            <a:lstStyle/>
            <a:p>
              <a:endParaRPr lang="en-IN"/>
            </a:p>
          </p:txBody>
        </p:sp>
      </p:grpSp>
      <p:grpSp>
        <p:nvGrpSpPr>
          <p:cNvPr id="6" name="Group 6"/>
          <p:cNvGrpSpPr/>
          <p:nvPr/>
        </p:nvGrpSpPr>
        <p:grpSpPr>
          <a:xfrm>
            <a:off x="3608070" y="478825"/>
            <a:ext cx="9299670" cy="1874520"/>
            <a:chOff x="0" y="0"/>
            <a:chExt cx="12399560" cy="2499360"/>
          </a:xfrm>
        </p:grpSpPr>
        <p:sp>
          <p:nvSpPr>
            <p:cNvPr id="7" name="Freeform 7"/>
            <p:cNvSpPr/>
            <p:nvPr/>
          </p:nvSpPr>
          <p:spPr>
            <a:xfrm>
              <a:off x="0" y="0"/>
              <a:ext cx="12399518" cy="2499360"/>
            </a:xfrm>
            <a:custGeom>
              <a:avLst/>
              <a:gdLst/>
              <a:ahLst/>
              <a:cxnLst/>
              <a:rect l="l" t="t" r="r" b="b"/>
              <a:pathLst>
                <a:path w="12399518" h="2499360">
                  <a:moveTo>
                    <a:pt x="0" y="0"/>
                  </a:moveTo>
                  <a:lnTo>
                    <a:pt x="12399518" y="0"/>
                  </a:lnTo>
                  <a:lnTo>
                    <a:pt x="12399518" y="2499360"/>
                  </a:lnTo>
                  <a:lnTo>
                    <a:pt x="0" y="2499360"/>
                  </a:lnTo>
                  <a:lnTo>
                    <a:pt x="0" y="0"/>
                  </a:lnTo>
                  <a:close/>
                </a:path>
              </a:pathLst>
            </a:custGeom>
            <a:blipFill>
              <a:blip r:embed="rId3"/>
              <a:stretch>
                <a:fillRect t="-4946" b="-4946"/>
              </a:stretch>
            </a:blipFill>
          </p:spPr>
          <p:txBody>
            <a:bodyPr/>
            <a:lstStyle/>
            <a:p>
              <a:endParaRPr lang="en-IN"/>
            </a:p>
          </p:txBody>
        </p:sp>
      </p:grpSp>
      <p:sp>
        <p:nvSpPr>
          <p:cNvPr id="8" name="TextBox 8"/>
          <p:cNvSpPr txBox="1"/>
          <p:nvPr/>
        </p:nvSpPr>
        <p:spPr>
          <a:xfrm>
            <a:off x="2034540" y="3362935"/>
            <a:ext cx="14676120" cy="638785"/>
          </a:xfrm>
          <a:prstGeom prst="rect">
            <a:avLst/>
          </a:prstGeom>
        </p:spPr>
        <p:txBody>
          <a:bodyPr lIns="0" tIns="0" rIns="0" bIns="0" rtlCol="0" anchor="t">
            <a:spAutoFit/>
          </a:bodyPr>
          <a:lstStyle/>
          <a:p>
            <a:pPr algn="l">
              <a:lnSpc>
                <a:spcPts val="4200"/>
              </a:lnSpc>
            </a:pPr>
            <a:r>
              <a:rPr lang="en-US" sz="3500">
                <a:solidFill>
                  <a:srgbClr val="FFFFFF"/>
                </a:solidFill>
                <a:latin typeface="Calibri (MS)"/>
                <a:ea typeface="Calibri (MS)"/>
                <a:cs typeface="Calibri (MS)"/>
                <a:sym typeface="Calibri (MS)"/>
              </a:rPr>
              <a:t>Automated Data Leak Prevention (DLP) System for Internal Files</a:t>
            </a:r>
          </a:p>
        </p:txBody>
      </p:sp>
      <p:sp>
        <p:nvSpPr>
          <p:cNvPr id="9" name="TextBox 9"/>
          <p:cNvSpPr txBox="1"/>
          <p:nvPr/>
        </p:nvSpPr>
        <p:spPr>
          <a:xfrm>
            <a:off x="2034540" y="4775904"/>
            <a:ext cx="14676120" cy="2860640"/>
          </a:xfrm>
          <a:prstGeom prst="rect">
            <a:avLst/>
          </a:prstGeom>
        </p:spPr>
        <p:txBody>
          <a:bodyPr lIns="0" tIns="0" rIns="0" bIns="0" rtlCol="0" anchor="t">
            <a:spAutoFit/>
          </a:bodyPr>
          <a:lstStyle/>
          <a:p>
            <a:pPr algn="l">
              <a:lnSpc>
                <a:spcPts val="3600"/>
              </a:lnSpc>
            </a:pPr>
            <a:r>
              <a:rPr lang="en-US" sz="3000" b="1">
                <a:solidFill>
                  <a:srgbClr val="FFFFFF"/>
                </a:solidFill>
                <a:latin typeface="Calibri (MS) Bold"/>
                <a:ea typeface="Calibri (MS) Bold"/>
                <a:cs typeface="Calibri (MS) Bold"/>
                <a:sym typeface="Calibri (MS) Bold"/>
              </a:rPr>
              <a:t>Problem Statement:</a:t>
            </a:r>
          </a:p>
          <a:p>
            <a:pPr algn="l">
              <a:lnSpc>
                <a:spcPts val="3600"/>
              </a:lnSpc>
            </a:pPr>
            <a:r>
              <a:rPr lang="en-US" sz="3000">
                <a:solidFill>
                  <a:srgbClr val="FFFFFF"/>
                </a:solidFill>
                <a:latin typeface="Calibri (MS)"/>
                <a:ea typeface="Calibri (MS)"/>
                <a:cs typeface="Calibri (MS)"/>
                <a:sym typeface="Calibri (MS)"/>
              </a:rPr>
              <a:t>Organizations struggle to prevent sensitive data from leaking through internal file shares or email systems. Manual monitoring is inefficient and error-prone. The challenge is to create an automated tool that detects the transmission of sensitive data (like passwords, PII, or intellectual property) by analyzing files and emails and takes actions such as blocking or alerting them in real time.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txBody>
            <a:bodyPr/>
            <a:lstStyle/>
            <a:p>
              <a:endParaRPr lang="en-IN"/>
            </a:p>
          </p:txBody>
        </p:sp>
      </p:grpSp>
      <p:sp>
        <p:nvSpPr>
          <p:cNvPr id="6" name="TextBox 6"/>
          <p:cNvSpPr txBox="1"/>
          <p:nvPr/>
        </p:nvSpPr>
        <p:spPr>
          <a:xfrm>
            <a:off x="1079748" y="738782"/>
            <a:ext cx="14474577" cy="872132"/>
          </a:xfrm>
          <a:prstGeom prst="rect">
            <a:avLst/>
          </a:prstGeom>
        </p:spPr>
        <p:txBody>
          <a:bodyPr lIns="0" tIns="0" rIns="0" bIns="0" rtlCol="0" anchor="t">
            <a:spAutoFit/>
          </a:bodyPr>
          <a:lstStyle/>
          <a:p>
            <a:pPr algn="l">
              <a:lnSpc>
                <a:spcPts val="6625"/>
              </a:lnSpc>
            </a:pPr>
            <a:r>
              <a:rPr lang="en-US" sz="5312">
                <a:solidFill>
                  <a:srgbClr val="F5F0F0"/>
                </a:solidFill>
                <a:latin typeface="Merriweather"/>
                <a:ea typeface="Merriweather"/>
                <a:cs typeface="Merriweather"/>
                <a:sym typeface="Merriweather"/>
              </a:rPr>
              <a:t>Conclusion: The Fight Against Data Breaches</a:t>
            </a:r>
          </a:p>
        </p:txBody>
      </p:sp>
      <p:sp>
        <p:nvSpPr>
          <p:cNvPr id="7" name="TextBox 7"/>
          <p:cNvSpPr txBox="1"/>
          <p:nvPr/>
        </p:nvSpPr>
        <p:spPr>
          <a:xfrm>
            <a:off x="1079748" y="2274240"/>
            <a:ext cx="16128504" cy="949524"/>
          </a:xfrm>
          <a:prstGeom prst="rect">
            <a:avLst/>
          </a:prstGeom>
        </p:spPr>
        <p:txBody>
          <a:bodyPr lIns="0" tIns="0" rIns="0" bIns="0" rtlCol="0" anchor="t">
            <a:spAutoFit/>
          </a:bodyPr>
          <a:lstStyle/>
          <a:p>
            <a:pPr algn="l">
              <a:lnSpc>
                <a:spcPts val="3374"/>
              </a:lnSpc>
            </a:pPr>
            <a:r>
              <a:rPr lang="en-US" sz="2125" dirty="0">
                <a:solidFill>
                  <a:srgbClr val="E2E6E9"/>
                </a:solidFill>
                <a:latin typeface="Merriweather"/>
                <a:ea typeface="Merriweather"/>
                <a:cs typeface="Merriweather"/>
                <a:sym typeface="Merriweather"/>
              </a:rPr>
              <a:t>Data breaches are not merely isolated incidents but a systemic challenge in our digital age. The increasing scale and sophistication of these attacks demand a continuous and adaptive response from individuals and organizations alike.</a:t>
            </a:r>
          </a:p>
        </p:txBody>
      </p:sp>
      <p:sp>
        <p:nvSpPr>
          <p:cNvPr id="8" name="TextBox 8"/>
          <p:cNvSpPr txBox="1"/>
          <p:nvPr/>
        </p:nvSpPr>
        <p:spPr>
          <a:xfrm>
            <a:off x="1079748" y="3232397"/>
            <a:ext cx="16128504" cy="1381423"/>
          </a:xfrm>
          <a:prstGeom prst="rect">
            <a:avLst/>
          </a:prstGeom>
        </p:spPr>
        <p:txBody>
          <a:bodyPr lIns="0" tIns="0" rIns="0" bIns="0" rtlCol="0" anchor="t">
            <a:spAutoFit/>
          </a:bodyPr>
          <a:lstStyle/>
          <a:p>
            <a:pPr marL="320477" lvl="1" indent="-160238" algn="l">
              <a:lnSpc>
                <a:spcPts val="3374"/>
              </a:lnSpc>
              <a:buFont typeface="Arial"/>
              <a:buChar char="•"/>
            </a:pPr>
            <a:r>
              <a:rPr lang="en-US" sz="2125" b="1">
                <a:solidFill>
                  <a:srgbClr val="E2E6E9"/>
                </a:solidFill>
                <a:latin typeface="Merriweather Bold"/>
                <a:ea typeface="Merriweather Bold"/>
                <a:cs typeface="Merriweather Bold"/>
                <a:sym typeface="Merriweather Bold"/>
              </a:rPr>
              <a:t>Escalating Threat Landscape:</a:t>
            </a:r>
            <a:r>
              <a:rPr lang="en-US" sz="2125">
                <a:solidFill>
                  <a:srgbClr val="E2E6E9"/>
                </a:solidFill>
                <a:latin typeface="Merriweather"/>
                <a:ea typeface="Merriweather"/>
                <a:cs typeface="Merriweather"/>
                <a:sym typeface="Merriweather"/>
              </a:rPr>
              <a:t> Data breaches are escalating in both scale and sophistication, driven by advanced tactics and the ever-expanding digital footprint of individuals and businesses. The threat actor landscape is diverse, ranging from individual hackers to state-sponsored groups.</a:t>
            </a:r>
          </a:p>
        </p:txBody>
      </p:sp>
      <p:sp>
        <p:nvSpPr>
          <p:cNvPr id="9" name="TextBox 9"/>
          <p:cNvSpPr txBox="1"/>
          <p:nvPr/>
        </p:nvSpPr>
        <p:spPr>
          <a:xfrm>
            <a:off x="1079748" y="4622452"/>
            <a:ext cx="16128504" cy="1381422"/>
          </a:xfrm>
          <a:prstGeom prst="rect">
            <a:avLst/>
          </a:prstGeom>
        </p:spPr>
        <p:txBody>
          <a:bodyPr lIns="0" tIns="0" rIns="0" bIns="0" rtlCol="0" anchor="t">
            <a:spAutoFit/>
          </a:bodyPr>
          <a:lstStyle/>
          <a:p>
            <a:pPr marL="320477" lvl="1" indent="-160238" algn="l">
              <a:lnSpc>
                <a:spcPts val="3374"/>
              </a:lnSpc>
              <a:buFont typeface="Arial"/>
              <a:buChar char="•"/>
            </a:pPr>
            <a:r>
              <a:rPr lang="en-US" sz="2125" b="1">
                <a:solidFill>
                  <a:srgbClr val="E2E6E9"/>
                </a:solidFill>
                <a:latin typeface="Merriweather Bold"/>
                <a:ea typeface="Merriweather Bold"/>
                <a:cs typeface="Merriweather Bold"/>
                <a:sym typeface="Merriweather Bold"/>
              </a:rPr>
              <a:t>Human Element as the Critical Link:</a:t>
            </a:r>
            <a:r>
              <a:rPr lang="en-US" sz="2125">
                <a:solidFill>
                  <a:srgbClr val="E2E6E9"/>
                </a:solidFill>
                <a:latin typeface="Merriweather"/>
                <a:ea typeface="Merriweather"/>
                <a:cs typeface="Merriweather"/>
                <a:sym typeface="Merriweather"/>
              </a:rPr>
              <a:t> Despite technological advancements, human error remains the most significant vulnerability. This underscores that </a:t>
            </a:r>
            <a:r>
              <a:rPr lang="en-US" sz="2125">
                <a:solidFill>
                  <a:srgbClr val="013180"/>
                </a:solidFill>
                <a:latin typeface="Merriweather"/>
                <a:ea typeface="Merriweather"/>
                <a:cs typeface="Merriweather"/>
                <a:sym typeface="Merriweather"/>
              </a:rPr>
              <a:t>effective cybersecurity is as much about people as it is about technology</a:t>
            </a:r>
            <a:r>
              <a:rPr lang="en-US" sz="2125">
                <a:solidFill>
                  <a:srgbClr val="E2E6E9"/>
                </a:solidFill>
                <a:latin typeface="Merriweather"/>
                <a:ea typeface="Merriweather"/>
                <a:cs typeface="Merriweather"/>
                <a:sym typeface="Merriweather"/>
              </a:rPr>
              <a:t>. Education, awareness, and fostering a strong security culture are paramount.</a:t>
            </a:r>
          </a:p>
        </p:txBody>
      </p:sp>
      <p:sp>
        <p:nvSpPr>
          <p:cNvPr id="10" name="TextBox 10"/>
          <p:cNvSpPr txBox="1"/>
          <p:nvPr/>
        </p:nvSpPr>
        <p:spPr>
          <a:xfrm>
            <a:off x="1079748" y="6012507"/>
            <a:ext cx="16128504" cy="1381423"/>
          </a:xfrm>
          <a:prstGeom prst="rect">
            <a:avLst/>
          </a:prstGeom>
        </p:spPr>
        <p:txBody>
          <a:bodyPr lIns="0" tIns="0" rIns="0" bIns="0" rtlCol="0" anchor="t">
            <a:spAutoFit/>
          </a:bodyPr>
          <a:lstStyle/>
          <a:p>
            <a:pPr marL="320477" lvl="1" indent="-160238" algn="l">
              <a:lnSpc>
                <a:spcPts val="3374"/>
              </a:lnSpc>
              <a:buFont typeface="Arial"/>
              <a:buChar char="•"/>
            </a:pPr>
            <a:r>
              <a:rPr lang="en-US" sz="2125" b="1">
                <a:solidFill>
                  <a:srgbClr val="E2E6E9"/>
                </a:solidFill>
                <a:latin typeface="Merriweather Bold"/>
                <a:ea typeface="Merriweather Bold"/>
                <a:cs typeface="Merriweather Bold"/>
                <a:sym typeface="Merriweather Bold"/>
              </a:rPr>
              <a:t>Holistic Defense Strategy:</a:t>
            </a:r>
            <a:r>
              <a:rPr lang="en-US" sz="2125">
                <a:solidFill>
                  <a:srgbClr val="E2E6E9"/>
                </a:solidFill>
                <a:latin typeface="Merriweather"/>
                <a:ea typeface="Merriweather"/>
                <a:cs typeface="Merriweather"/>
                <a:sym typeface="Merriweather"/>
              </a:rPr>
              <a:t> Robust technical controls—such as MFA, regular patching, and network segmentation—must be combined with proactive policies and continuous employee training. A layered security approach offers the best defense.</a:t>
            </a:r>
          </a:p>
        </p:txBody>
      </p:sp>
      <p:sp>
        <p:nvSpPr>
          <p:cNvPr id="11" name="TextBox 11"/>
          <p:cNvSpPr txBox="1"/>
          <p:nvPr/>
        </p:nvSpPr>
        <p:spPr>
          <a:xfrm>
            <a:off x="1079748" y="7402563"/>
            <a:ext cx="16128504" cy="1381422"/>
          </a:xfrm>
          <a:prstGeom prst="rect">
            <a:avLst/>
          </a:prstGeom>
        </p:spPr>
        <p:txBody>
          <a:bodyPr lIns="0" tIns="0" rIns="0" bIns="0" rtlCol="0" anchor="t">
            <a:spAutoFit/>
          </a:bodyPr>
          <a:lstStyle/>
          <a:p>
            <a:pPr marL="320477" lvl="1" indent="-160238" algn="l">
              <a:lnSpc>
                <a:spcPts val="3374"/>
              </a:lnSpc>
              <a:buFont typeface="Arial"/>
              <a:buChar char="•"/>
            </a:pPr>
            <a:r>
              <a:rPr lang="en-US" sz="2125" b="1">
                <a:solidFill>
                  <a:srgbClr val="E2E6E9"/>
                </a:solidFill>
                <a:latin typeface="Merriweather Bold"/>
                <a:ea typeface="Merriweather Bold"/>
                <a:cs typeface="Merriweather Bold"/>
                <a:sym typeface="Merriweather Bold"/>
              </a:rPr>
              <a:t>Cybersecurity as an Ongoing Journey:</a:t>
            </a:r>
            <a:r>
              <a:rPr lang="en-US" sz="2125">
                <a:solidFill>
                  <a:srgbClr val="E2E6E9"/>
                </a:solidFill>
                <a:latin typeface="Merriweather"/>
                <a:ea typeface="Merriweather"/>
                <a:cs typeface="Merriweather"/>
                <a:sym typeface="Merriweather"/>
              </a:rPr>
              <a:t> The battle against data breaches is not a one-time fix but a continuous process. Organizations must commit to ongoing vigilance, regular risk assessments, and adaptive strategies to stay ahead of evolving threats. </a:t>
            </a:r>
            <a:r>
              <a:rPr lang="en-US" sz="2125">
                <a:solidFill>
                  <a:srgbClr val="041938"/>
                </a:solidFill>
                <a:latin typeface="Merriweather"/>
                <a:ea typeface="Merriweather"/>
                <a:cs typeface="Merriweather"/>
                <a:sym typeface="Merriweather"/>
              </a:rPr>
              <a:t>Stay vigilant, stay prepared.</a:t>
            </a:r>
          </a:p>
        </p:txBody>
      </p:sp>
      <p:sp>
        <p:nvSpPr>
          <p:cNvPr id="12" name="TextBox 12"/>
          <p:cNvSpPr txBox="1"/>
          <p:nvPr/>
        </p:nvSpPr>
        <p:spPr>
          <a:xfrm>
            <a:off x="1079748" y="9001869"/>
            <a:ext cx="16128504" cy="517624"/>
          </a:xfrm>
          <a:prstGeom prst="rect">
            <a:avLst/>
          </a:prstGeom>
        </p:spPr>
        <p:txBody>
          <a:bodyPr lIns="0" tIns="0" rIns="0" bIns="0" rtlCol="0" anchor="t">
            <a:spAutoFit/>
          </a:bodyPr>
          <a:lstStyle/>
          <a:p>
            <a:pPr algn="l">
              <a:lnSpc>
                <a:spcPts val="3374"/>
              </a:lnSpc>
            </a:pPr>
            <a:r>
              <a:rPr lang="en-US" sz="2125">
                <a:solidFill>
                  <a:srgbClr val="E2E6E9"/>
                </a:solidFill>
                <a:latin typeface="Merriweather"/>
                <a:ea typeface="Merriweather"/>
                <a:cs typeface="Merriweather"/>
                <a:sym typeface="Merriweather"/>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txBody>
            <a:bodyPr/>
            <a:lstStyle/>
            <a:p>
              <a:endParaRPr lang="en-IN"/>
            </a:p>
          </p:txBody>
        </p:sp>
      </p:grpSp>
      <p:grpSp>
        <p:nvGrpSpPr>
          <p:cNvPr id="6" name="Group 6"/>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txBody>
            <a:bodyPr/>
            <a:lstStyle/>
            <a:p>
              <a:endParaRPr lang="en-IN"/>
            </a:p>
          </p:txBody>
        </p:sp>
      </p:grpSp>
      <p:sp>
        <p:nvSpPr>
          <p:cNvPr id="8" name="TextBox 8"/>
          <p:cNvSpPr txBox="1"/>
          <p:nvPr/>
        </p:nvSpPr>
        <p:spPr>
          <a:xfrm>
            <a:off x="539800" y="352127"/>
            <a:ext cx="3652243" cy="440680"/>
          </a:xfrm>
          <a:prstGeom prst="rect">
            <a:avLst/>
          </a:prstGeom>
        </p:spPr>
        <p:txBody>
          <a:bodyPr lIns="0" tIns="0" rIns="0" bIns="0" rtlCol="0" anchor="t">
            <a:spAutoFit/>
          </a:bodyPr>
          <a:lstStyle/>
          <a:p>
            <a:pPr algn="l">
              <a:lnSpc>
                <a:spcPts val="3312"/>
              </a:lnSpc>
            </a:pPr>
            <a:r>
              <a:rPr lang="en-US" sz="2625">
                <a:solidFill>
                  <a:srgbClr val="F5F0F0"/>
                </a:solidFill>
                <a:latin typeface="Merriweather"/>
                <a:ea typeface="Merriweather"/>
                <a:cs typeface="Merriweather"/>
                <a:sym typeface="Merriweather"/>
              </a:rPr>
              <a:t>What is a Data Breach?</a:t>
            </a:r>
          </a:p>
        </p:txBody>
      </p:sp>
      <p:sp>
        <p:nvSpPr>
          <p:cNvPr id="9" name="TextBox 9"/>
          <p:cNvSpPr txBox="1"/>
          <p:nvPr/>
        </p:nvSpPr>
        <p:spPr>
          <a:xfrm>
            <a:off x="540097" y="6199137"/>
            <a:ext cx="4298900" cy="844303"/>
          </a:xfrm>
          <a:prstGeom prst="rect">
            <a:avLst/>
          </a:prstGeom>
        </p:spPr>
        <p:txBody>
          <a:bodyPr lIns="0" tIns="0" rIns="0" bIns="0" rtlCol="0" anchor="t">
            <a:spAutoFit/>
          </a:bodyPr>
          <a:lstStyle/>
          <a:p>
            <a:pPr algn="l">
              <a:lnSpc>
                <a:spcPts val="1937"/>
              </a:lnSpc>
            </a:pPr>
            <a:r>
              <a:rPr lang="en-US" sz="2499">
                <a:solidFill>
                  <a:srgbClr val="F5F0F0"/>
                </a:solidFill>
                <a:latin typeface="Merriweather"/>
                <a:ea typeface="Merriweather"/>
                <a:cs typeface="Merriweather"/>
                <a:sym typeface="Merriweather"/>
              </a:rPr>
              <a:t>Defining the Threat</a:t>
            </a:r>
          </a:p>
        </p:txBody>
      </p:sp>
      <p:grpSp>
        <p:nvGrpSpPr>
          <p:cNvPr id="10" name="Group 10"/>
          <p:cNvGrpSpPr/>
          <p:nvPr/>
        </p:nvGrpSpPr>
        <p:grpSpPr>
          <a:xfrm>
            <a:off x="9848404" y="1847404"/>
            <a:ext cx="8439596" cy="8439596"/>
            <a:chOff x="0" y="0"/>
            <a:chExt cx="11252795" cy="11252795"/>
          </a:xfrm>
        </p:grpSpPr>
        <p:sp>
          <p:nvSpPr>
            <p:cNvPr id="11" name="Freeform 11" descr="preencoded.png"/>
            <p:cNvSpPr/>
            <p:nvPr/>
          </p:nvSpPr>
          <p:spPr>
            <a:xfrm>
              <a:off x="0" y="0"/>
              <a:ext cx="11252835" cy="11252835"/>
            </a:xfrm>
            <a:custGeom>
              <a:avLst/>
              <a:gdLst/>
              <a:ahLst/>
              <a:cxnLst/>
              <a:rect l="l" t="t" r="r" b="b"/>
              <a:pathLst>
                <a:path w="11252835" h="11252835">
                  <a:moveTo>
                    <a:pt x="0" y="0"/>
                  </a:moveTo>
                  <a:lnTo>
                    <a:pt x="11252835" y="0"/>
                  </a:lnTo>
                  <a:lnTo>
                    <a:pt x="11252835" y="11252835"/>
                  </a:lnTo>
                  <a:lnTo>
                    <a:pt x="0" y="11252835"/>
                  </a:lnTo>
                  <a:lnTo>
                    <a:pt x="0" y="0"/>
                  </a:lnTo>
                  <a:close/>
                </a:path>
              </a:pathLst>
            </a:custGeom>
            <a:blipFill>
              <a:blip r:embed="rId5"/>
              <a:stretch>
                <a:fillRect/>
              </a:stretch>
            </a:blipFill>
          </p:spPr>
          <p:txBody>
            <a:bodyPr/>
            <a:lstStyle/>
            <a:p>
              <a:endParaRPr lang="en-IN"/>
            </a:p>
          </p:txBody>
        </p:sp>
      </p:grpSp>
      <p:sp>
        <p:nvSpPr>
          <p:cNvPr id="12" name="TextBox 12"/>
          <p:cNvSpPr txBox="1"/>
          <p:nvPr/>
        </p:nvSpPr>
        <p:spPr>
          <a:xfrm>
            <a:off x="9318129" y="10351294"/>
            <a:ext cx="8439596" cy="469999"/>
          </a:xfrm>
          <a:prstGeom prst="rect">
            <a:avLst/>
          </a:prstGeom>
        </p:spPr>
        <p:txBody>
          <a:bodyPr lIns="0" tIns="0" rIns="0" bIns="0" rtlCol="0" anchor="t">
            <a:spAutoFit/>
          </a:bodyPr>
          <a:lstStyle/>
          <a:p>
            <a:pPr marL="160238" lvl="1" indent="-80119" algn="l">
              <a:lnSpc>
                <a:spcPts val="1687"/>
              </a:lnSpc>
              <a:buFont typeface="Arial"/>
              <a:buChar char="•"/>
            </a:pPr>
            <a:r>
              <a:rPr lang="en-US" sz="1062" b="1">
                <a:solidFill>
                  <a:srgbClr val="E2E6E9"/>
                </a:solidFill>
                <a:latin typeface="Merriweather Bold"/>
                <a:ea typeface="Merriweather Bold"/>
                <a:cs typeface="Merriweather Bold"/>
                <a:sym typeface="Merriweather Bold"/>
              </a:rPr>
              <a:t>Reputational Damage:</a:t>
            </a:r>
            <a:r>
              <a:rPr lang="en-US" sz="1062">
                <a:solidFill>
                  <a:srgbClr val="E2E6E9"/>
                </a:solidFill>
                <a:latin typeface="Merriweather"/>
                <a:ea typeface="Merriweather"/>
                <a:cs typeface="Merriweather"/>
                <a:sym typeface="Merriweather"/>
              </a:rPr>
              <a:t> Erosion of customer trust, negative media coverage, and damage to brand image, which can take years to rebuild.</a:t>
            </a:r>
          </a:p>
        </p:txBody>
      </p:sp>
      <p:sp>
        <p:nvSpPr>
          <p:cNvPr id="13" name="TextBox 13"/>
          <p:cNvSpPr txBox="1"/>
          <p:nvPr/>
        </p:nvSpPr>
        <p:spPr>
          <a:xfrm>
            <a:off x="9318129" y="10830371"/>
            <a:ext cx="8439596" cy="469999"/>
          </a:xfrm>
          <a:prstGeom prst="rect">
            <a:avLst/>
          </a:prstGeom>
        </p:spPr>
        <p:txBody>
          <a:bodyPr lIns="0" tIns="0" rIns="0" bIns="0" rtlCol="0" anchor="t">
            <a:spAutoFit/>
          </a:bodyPr>
          <a:lstStyle/>
          <a:p>
            <a:pPr marL="160238" lvl="1" indent="-80119" algn="l">
              <a:lnSpc>
                <a:spcPts val="1687"/>
              </a:lnSpc>
              <a:buFont typeface="Arial"/>
              <a:buChar char="•"/>
            </a:pPr>
            <a:r>
              <a:rPr lang="en-US" sz="1062" b="1">
                <a:solidFill>
                  <a:srgbClr val="E2E6E9"/>
                </a:solidFill>
                <a:latin typeface="Merriweather Bold"/>
                <a:ea typeface="Merriweather Bold"/>
                <a:cs typeface="Merriweather Bold"/>
                <a:sym typeface="Merriweather Bold"/>
              </a:rPr>
              <a:t>Operational Disruption:</a:t>
            </a:r>
            <a:r>
              <a:rPr lang="en-US" sz="1062">
                <a:solidFill>
                  <a:srgbClr val="E2E6E9"/>
                </a:solidFill>
                <a:latin typeface="Merriweather"/>
                <a:ea typeface="Merriweather"/>
                <a:cs typeface="Merriweather"/>
                <a:sym typeface="Merriweather"/>
              </a:rPr>
              <a:t> Downtime, recovery efforts, and potential intellectual property loss can severely hinder business continuity.</a:t>
            </a:r>
          </a:p>
        </p:txBody>
      </p:sp>
      <p:sp>
        <p:nvSpPr>
          <p:cNvPr id="14" name="TextBox 14"/>
          <p:cNvSpPr txBox="1"/>
          <p:nvPr/>
        </p:nvSpPr>
        <p:spPr>
          <a:xfrm>
            <a:off x="9318129" y="11309449"/>
            <a:ext cx="8439596" cy="254050"/>
          </a:xfrm>
          <a:prstGeom prst="rect">
            <a:avLst/>
          </a:prstGeom>
        </p:spPr>
        <p:txBody>
          <a:bodyPr lIns="0" tIns="0" rIns="0" bIns="0" rtlCol="0" anchor="t">
            <a:spAutoFit/>
          </a:bodyPr>
          <a:lstStyle/>
          <a:p>
            <a:pPr marL="160238" lvl="1" indent="-80119" algn="l">
              <a:lnSpc>
                <a:spcPts val="1687"/>
              </a:lnSpc>
              <a:buFont typeface="Arial"/>
              <a:buChar char="•"/>
            </a:pPr>
            <a:r>
              <a:rPr lang="en-US" sz="1062" b="1">
                <a:solidFill>
                  <a:srgbClr val="E2E6E9"/>
                </a:solidFill>
                <a:latin typeface="Merriweather Bold"/>
                <a:ea typeface="Merriweather Bold"/>
                <a:cs typeface="Merriweather Bold"/>
                <a:sym typeface="Merriweather Bold"/>
              </a:rPr>
              <a:t>Legal &amp; Regulatory Penalties:</a:t>
            </a:r>
            <a:r>
              <a:rPr lang="en-US" sz="1062">
                <a:solidFill>
                  <a:srgbClr val="E2E6E9"/>
                </a:solidFill>
                <a:latin typeface="Merriweather"/>
                <a:ea typeface="Merriweather"/>
                <a:cs typeface="Merriweather"/>
                <a:sym typeface="Merriweather"/>
              </a:rPr>
              <a:t> Fines from regulatory bodies like GDPR, CCPA, and industry-specific compliance failures.</a:t>
            </a:r>
          </a:p>
        </p:txBody>
      </p:sp>
      <p:sp>
        <p:nvSpPr>
          <p:cNvPr id="15" name="TextBox 15"/>
          <p:cNvSpPr txBox="1"/>
          <p:nvPr/>
        </p:nvSpPr>
        <p:spPr>
          <a:xfrm>
            <a:off x="9318129" y="11572578"/>
            <a:ext cx="8439596" cy="254050"/>
          </a:xfrm>
          <a:prstGeom prst="rect">
            <a:avLst/>
          </a:prstGeom>
        </p:spPr>
        <p:txBody>
          <a:bodyPr lIns="0" tIns="0" rIns="0" bIns="0" rtlCol="0" anchor="t">
            <a:spAutoFit/>
          </a:bodyPr>
          <a:lstStyle/>
          <a:p>
            <a:pPr marL="160238" lvl="1" indent="-80119" algn="l">
              <a:lnSpc>
                <a:spcPts val="1687"/>
              </a:lnSpc>
              <a:buFont typeface="Arial"/>
              <a:buChar char="•"/>
            </a:pPr>
            <a:r>
              <a:rPr lang="en-US" sz="1062" b="1">
                <a:solidFill>
                  <a:srgbClr val="E2E6E9"/>
                </a:solidFill>
                <a:latin typeface="Merriweather Bold"/>
                <a:ea typeface="Merriweather Bold"/>
                <a:cs typeface="Merriweather Bold"/>
                <a:sym typeface="Merriweather Bold"/>
              </a:rPr>
              <a:t>Identity Theft:</a:t>
            </a:r>
            <a:r>
              <a:rPr lang="en-US" sz="1062">
                <a:solidFill>
                  <a:srgbClr val="E2E6E9"/>
                </a:solidFill>
                <a:latin typeface="Merriweather"/>
                <a:ea typeface="Merriweather"/>
                <a:cs typeface="Merriweather"/>
                <a:sym typeface="Merriweather"/>
              </a:rPr>
              <a:t> For individuals, compromised data can lead to fraud, financial ruin, and long-term personal distress.</a:t>
            </a:r>
          </a:p>
        </p:txBody>
      </p:sp>
      <p:sp>
        <p:nvSpPr>
          <p:cNvPr id="16" name="TextBox 16"/>
          <p:cNvSpPr txBox="1"/>
          <p:nvPr/>
        </p:nvSpPr>
        <p:spPr>
          <a:xfrm>
            <a:off x="472440" y="2774335"/>
            <a:ext cx="8415516" cy="2784440"/>
          </a:xfrm>
          <a:prstGeom prst="rect">
            <a:avLst/>
          </a:prstGeom>
        </p:spPr>
        <p:txBody>
          <a:bodyPr lIns="0" tIns="0" rIns="0" bIns="0" rtlCol="0" anchor="t">
            <a:spAutoFit/>
          </a:bodyPr>
          <a:lstStyle/>
          <a:p>
            <a:pPr algn="l">
              <a:lnSpc>
                <a:spcPts val="2699"/>
              </a:lnSpc>
            </a:pPr>
            <a:r>
              <a:rPr lang="en-US" sz="2249">
                <a:solidFill>
                  <a:srgbClr val="E2E6E9"/>
                </a:solidFill>
                <a:latin typeface="Merriweather"/>
                <a:ea typeface="Merriweather"/>
                <a:cs typeface="Merriweather"/>
                <a:sym typeface="Merriweather"/>
              </a:rPr>
              <a:t>A data breach refers to the </a:t>
            </a:r>
            <a:r>
              <a:rPr lang="en-US" sz="2249">
                <a:solidFill>
                  <a:srgbClr val="609DFF"/>
                </a:solidFill>
                <a:latin typeface="Merriweather"/>
                <a:ea typeface="Merriweather"/>
                <a:cs typeface="Merriweather"/>
                <a:sym typeface="Merriweather"/>
              </a:rPr>
              <a:t>unauthorized access or theft of sensitive, protected, or confidential data</a:t>
            </a:r>
            <a:r>
              <a:rPr lang="en-US" sz="2249">
                <a:solidFill>
                  <a:srgbClr val="E2E6E9"/>
                </a:solidFill>
                <a:latin typeface="Merriweather"/>
                <a:ea typeface="Merriweather"/>
                <a:cs typeface="Merriweather"/>
                <a:sym typeface="Merriweather"/>
              </a:rPr>
              <a:t>. This can include a wide range of information, such as credit card numbers, personal identifiable information (PII) like names, addresses, and social security numbers, medical records, or even highly confidential corporate secrets and intellectual property.</a:t>
            </a:r>
          </a:p>
          <a:p>
            <a:pPr algn="l">
              <a:lnSpc>
                <a:spcPts val="2699"/>
              </a:lnSpc>
            </a:pPr>
            <a:endParaRPr lang="en-US" sz="2249">
              <a:solidFill>
                <a:srgbClr val="E2E6E9"/>
              </a:solidFill>
              <a:latin typeface="Merriweather"/>
              <a:ea typeface="Merriweather"/>
              <a:cs typeface="Merriweather"/>
              <a:sym typeface="Merriweather"/>
            </a:endParaRPr>
          </a:p>
        </p:txBody>
      </p:sp>
      <p:sp>
        <p:nvSpPr>
          <p:cNvPr id="17" name="TextBox 17"/>
          <p:cNvSpPr txBox="1"/>
          <p:nvPr/>
        </p:nvSpPr>
        <p:spPr>
          <a:xfrm>
            <a:off x="631240" y="6837045"/>
            <a:ext cx="8415516" cy="1745695"/>
          </a:xfrm>
          <a:prstGeom prst="rect">
            <a:avLst/>
          </a:prstGeom>
        </p:spPr>
        <p:txBody>
          <a:bodyPr lIns="0" tIns="0" rIns="0" bIns="0" rtlCol="0" anchor="t">
            <a:spAutoFit/>
          </a:bodyPr>
          <a:lstStyle/>
          <a:p>
            <a:pPr algn="l">
              <a:lnSpc>
                <a:spcPts val="2699"/>
              </a:lnSpc>
            </a:pPr>
            <a:r>
              <a:rPr lang="en-US" sz="2249">
                <a:solidFill>
                  <a:srgbClr val="E2E6E9"/>
                </a:solidFill>
                <a:latin typeface="Merriweather"/>
                <a:ea typeface="Merriweather"/>
                <a:cs typeface="Merriweather"/>
                <a:sym typeface="Merriweather"/>
              </a:rPr>
              <a:t>These incidents are not confined to large corporations; they can affect individuals, small and medium-sized businesses (SMBs), and multinational organizations alike, proving that no entity is truly immune to cyber threats.</a:t>
            </a:r>
          </a:p>
          <a:p>
            <a:pPr algn="l">
              <a:lnSpc>
                <a:spcPts val="2699"/>
              </a:lnSpc>
            </a:pPr>
            <a:endParaRPr lang="en-US" sz="2249">
              <a:solidFill>
                <a:srgbClr val="E2E6E9"/>
              </a:solidFill>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txBody>
            <a:bodyPr/>
            <a:lstStyle/>
            <a:p>
              <a:endParaRPr lang="en-IN"/>
            </a:p>
          </p:txBody>
        </p:sp>
      </p:grpSp>
      <p:sp>
        <p:nvSpPr>
          <p:cNvPr id="6" name="TextBox 6"/>
          <p:cNvSpPr txBox="1"/>
          <p:nvPr/>
        </p:nvSpPr>
        <p:spPr>
          <a:xfrm>
            <a:off x="1074985" y="811032"/>
            <a:ext cx="14069317" cy="872132"/>
          </a:xfrm>
          <a:prstGeom prst="rect">
            <a:avLst/>
          </a:prstGeom>
        </p:spPr>
        <p:txBody>
          <a:bodyPr lIns="0" tIns="0" rIns="0" bIns="0" rtlCol="0" anchor="t">
            <a:spAutoFit/>
          </a:bodyPr>
          <a:lstStyle/>
          <a:p>
            <a:pPr algn="l">
              <a:lnSpc>
                <a:spcPts val="6625"/>
              </a:lnSpc>
            </a:pPr>
            <a:r>
              <a:rPr lang="en-US" sz="5312" dirty="0">
                <a:solidFill>
                  <a:srgbClr val="F5F0F0"/>
                </a:solidFill>
                <a:latin typeface="Merriweather"/>
                <a:ea typeface="Merriweather"/>
                <a:cs typeface="Merriweather"/>
                <a:sym typeface="Merriweather"/>
              </a:rPr>
              <a:t>The Scale of the Problem: Explosive Growth</a:t>
            </a:r>
          </a:p>
        </p:txBody>
      </p:sp>
      <p:sp>
        <p:nvSpPr>
          <p:cNvPr id="7" name="TextBox 7"/>
          <p:cNvSpPr txBox="1"/>
          <p:nvPr/>
        </p:nvSpPr>
        <p:spPr>
          <a:xfrm>
            <a:off x="1079747" y="2534989"/>
            <a:ext cx="16128504" cy="949524"/>
          </a:xfrm>
          <a:prstGeom prst="rect">
            <a:avLst/>
          </a:prstGeom>
        </p:spPr>
        <p:txBody>
          <a:bodyPr lIns="0" tIns="0" rIns="0" bIns="0" rtlCol="0" anchor="t">
            <a:spAutoFit/>
          </a:bodyPr>
          <a:lstStyle/>
          <a:p>
            <a:pPr algn="l">
              <a:lnSpc>
                <a:spcPts val="3374"/>
              </a:lnSpc>
            </a:pPr>
            <a:r>
              <a:rPr lang="en-US" sz="2125" dirty="0">
                <a:solidFill>
                  <a:srgbClr val="E2E6E9"/>
                </a:solidFill>
                <a:latin typeface="Merriweather"/>
                <a:ea typeface="Merriweather"/>
                <a:cs typeface="Merriweather"/>
                <a:sym typeface="Merriweather"/>
              </a:rPr>
              <a:t>The volume and frequency of data breaches have seen an alarming increase in recent years, transforming cybersecurity from a technical concern into a critical business imperative.</a:t>
            </a:r>
          </a:p>
        </p:txBody>
      </p:sp>
      <p:grpSp>
        <p:nvGrpSpPr>
          <p:cNvPr id="8" name="Group 8"/>
          <p:cNvGrpSpPr/>
          <p:nvPr/>
        </p:nvGrpSpPr>
        <p:grpSpPr>
          <a:xfrm>
            <a:off x="1074985" y="3757018"/>
            <a:ext cx="4174926" cy="346919"/>
            <a:chOff x="0" y="0"/>
            <a:chExt cx="5566568" cy="462558"/>
          </a:xfrm>
        </p:grpSpPr>
        <p:sp>
          <p:nvSpPr>
            <p:cNvPr id="9" name="Freeform 9"/>
            <p:cNvSpPr/>
            <p:nvPr/>
          </p:nvSpPr>
          <p:spPr>
            <a:xfrm>
              <a:off x="6350" y="6350"/>
              <a:ext cx="5553837" cy="449834"/>
            </a:xfrm>
            <a:custGeom>
              <a:avLst/>
              <a:gdLst/>
              <a:ahLst/>
              <a:cxnLst/>
              <a:rect l="l" t="t" r="r" b="b"/>
              <a:pathLst>
                <a:path w="5553837" h="449834">
                  <a:moveTo>
                    <a:pt x="0" y="151130"/>
                  </a:moveTo>
                  <a:cubicBezTo>
                    <a:pt x="0" y="67691"/>
                    <a:pt x="69469" y="0"/>
                    <a:pt x="155067" y="0"/>
                  </a:cubicBezTo>
                  <a:lnTo>
                    <a:pt x="5398770" y="0"/>
                  </a:lnTo>
                  <a:cubicBezTo>
                    <a:pt x="5484368" y="0"/>
                    <a:pt x="5553837" y="67691"/>
                    <a:pt x="5553837" y="151130"/>
                  </a:cubicBezTo>
                  <a:lnTo>
                    <a:pt x="5553837" y="298704"/>
                  </a:lnTo>
                  <a:cubicBezTo>
                    <a:pt x="5553837" y="382143"/>
                    <a:pt x="5484368" y="449834"/>
                    <a:pt x="5398770" y="449834"/>
                  </a:cubicBezTo>
                  <a:lnTo>
                    <a:pt x="155067" y="449834"/>
                  </a:lnTo>
                  <a:cubicBezTo>
                    <a:pt x="69469" y="449834"/>
                    <a:pt x="0" y="382143"/>
                    <a:pt x="0" y="298704"/>
                  </a:cubicBezTo>
                  <a:close/>
                </a:path>
              </a:pathLst>
            </a:custGeom>
            <a:solidFill>
              <a:srgbClr val="003180"/>
            </a:solidFill>
          </p:spPr>
          <p:txBody>
            <a:bodyPr/>
            <a:lstStyle/>
            <a:p>
              <a:endParaRPr lang="en-IN"/>
            </a:p>
          </p:txBody>
        </p:sp>
        <p:sp>
          <p:nvSpPr>
            <p:cNvPr id="10" name="Freeform 10"/>
            <p:cNvSpPr/>
            <p:nvPr/>
          </p:nvSpPr>
          <p:spPr>
            <a:xfrm>
              <a:off x="0" y="0"/>
              <a:ext cx="5566537" cy="462534"/>
            </a:xfrm>
            <a:custGeom>
              <a:avLst/>
              <a:gdLst/>
              <a:ahLst/>
              <a:cxnLst/>
              <a:rect l="l" t="t" r="r" b="b"/>
              <a:pathLst>
                <a:path w="5566537" h="462534">
                  <a:moveTo>
                    <a:pt x="0" y="157480"/>
                  </a:moveTo>
                  <a:cubicBezTo>
                    <a:pt x="0" y="70358"/>
                    <a:pt x="72390" y="0"/>
                    <a:pt x="161417" y="0"/>
                  </a:cubicBezTo>
                  <a:lnTo>
                    <a:pt x="5405120" y="0"/>
                  </a:lnTo>
                  <a:lnTo>
                    <a:pt x="5405120" y="6350"/>
                  </a:lnTo>
                  <a:lnTo>
                    <a:pt x="5405120" y="0"/>
                  </a:lnTo>
                  <a:cubicBezTo>
                    <a:pt x="5494147" y="0"/>
                    <a:pt x="5566537" y="70358"/>
                    <a:pt x="5566537" y="157480"/>
                  </a:cubicBezTo>
                  <a:lnTo>
                    <a:pt x="5560187" y="157480"/>
                  </a:lnTo>
                  <a:lnTo>
                    <a:pt x="5566537" y="157480"/>
                  </a:lnTo>
                  <a:lnTo>
                    <a:pt x="5566537" y="305054"/>
                  </a:lnTo>
                  <a:lnTo>
                    <a:pt x="5560187" y="305054"/>
                  </a:lnTo>
                  <a:lnTo>
                    <a:pt x="5566537" y="305054"/>
                  </a:lnTo>
                  <a:cubicBezTo>
                    <a:pt x="5566537" y="392176"/>
                    <a:pt x="5494147" y="462534"/>
                    <a:pt x="5405120" y="462534"/>
                  </a:cubicBezTo>
                  <a:lnTo>
                    <a:pt x="5405120" y="456184"/>
                  </a:lnTo>
                  <a:lnTo>
                    <a:pt x="5405120" y="462534"/>
                  </a:lnTo>
                  <a:lnTo>
                    <a:pt x="161417" y="462534"/>
                  </a:lnTo>
                  <a:lnTo>
                    <a:pt x="161417" y="456184"/>
                  </a:lnTo>
                  <a:lnTo>
                    <a:pt x="161417" y="462534"/>
                  </a:lnTo>
                  <a:cubicBezTo>
                    <a:pt x="72390" y="462534"/>
                    <a:pt x="0" y="392176"/>
                    <a:pt x="0" y="305054"/>
                  </a:cubicBezTo>
                  <a:lnTo>
                    <a:pt x="0" y="157480"/>
                  </a:lnTo>
                  <a:lnTo>
                    <a:pt x="6350" y="157480"/>
                  </a:lnTo>
                  <a:lnTo>
                    <a:pt x="0" y="157480"/>
                  </a:lnTo>
                  <a:moveTo>
                    <a:pt x="12700" y="157480"/>
                  </a:moveTo>
                  <a:lnTo>
                    <a:pt x="12700" y="305054"/>
                  </a:lnTo>
                  <a:lnTo>
                    <a:pt x="6350" y="305054"/>
                  </a:lnTo>
                  <a:lnTo>
                    <a:pt x="12700" y="305054"/>
                  </a:lnTo>
                  <a:cubicBezTo>
                    <a:pt x="12700" y="384937"/>
                    <a:pt x="79121" y="449834"/>
                    <a:pt x="161417" y="449834"/>
                  </a:cubicBezTo>
                  <a:lnTo>
                    <a:pt x="5405120" y="449834"/>
                  </a:lnTo>
                  <a:cubicBezTo>
                    <a:pt x="5487416" y="449834"/>
                    <a:pt x="5553837" y="384810"/>
                    <a:pt x="5553837" y="305054"/>
                  </a:cubicBezTo>
                  <a:lnTo>
                    <a:pt x="5553837" y="157480"/>
                  </a:lnTo>
                  <a:cubicBezTo>
                    <a:pt x="5553837" y="77597"/>
                    <a:pt x="5487416" y="12700"/>
                    <a:pt x="5405120" y="12700"/>
                  </a:cubicBezTo>
                  <a:lnTo>
                    <a:pt x="161417" y="12700"/>
                  </a:lnTo>
                  <a:lnTo>
                    <a:pt x="161417" y="6350"/>
                  </a:lnTo>
                  <a:lnTo>
                    <a:pt x="161417" y="12700"/>
                  </a:lnTo>
                  <a:cubicBezTo>
                    <a:pt x="79121" y="12700"/>
                    <a:pt x="12700" y="77724"/>
                    <a:pt x="12700" y="157480"/>
                  </a:cubicBezTo>
                  <a:close/>
                </a:path>
              </a:pathLst>
            </a:custGeom>
            <a:solidFill>
              <a:srgbClr val="194A99"/>
            </a:solidFill>
          </p:spPr>
          <p:txBody>
            <a:bodyPr/>
            <a:lstStyle/>
            <a:p>
              <a:endParaRPr lang="en-IN"/>
            </a:p>
          </p:txBody>
        </p:sp>
      </p:grpSp>
      <p:grpSp>
        <p:nvGrpSpPr>
          <p:cNvPr id="11" name="Group 11"/>
          <p:cNvGrpSpPr/>
          <p:nvPr/>
        </p:nvGrpSpPr>
        <p:grpSpPr>
          <a:xfrm>
            <a:off x="1079748" y="3761780"/>
            <a:ext cx="478929" cy="337394"/>
            <a:chOff x="0" y="0"/>
            <a:chExt cx="638572" cy="449858"/>
          </a:xfrm>
        </p:grpSpPr>
        <p:sp>
          <p:nvSpPr>
            <p:cNvPr id="12" name="Freeform 12"/>
            <p:cNvSpPr/>
            <p:nvPr/>
          </p:nvSpPr>
          <p:spPr>
            <a:xfrm>
              <a:off x="0" y="0"/>
              <a:ext cx="638556" cy="449834"/>
            </a:xfrm>
            <a:custGeom>
              <a:avLst/>
              <a:gdLst/>
              <a:ahLst/>
              <a:cxnLst/>
              <a:rect l="l" t="t" r="r" b="b"/>
              <a:pathLst>
                <a:path w="638556" h="449834">
                  <a:moveTo>
                    <a:pt x="0" y="151130"/>
                  </a:moveTo>
                  <a:cubicBezTo>
                    <a:pt x="0" y="67691"/>
                    <a:pt x="67691" y="0"/>
                    <a:pt x="151130" y="0"/>
                  </a:cubicBezTo>
                  <a:lnTo>
                    <a:pt x="487426" y="0"/>
                  </a:lnTo>
                  <a:cubicBezTo>
                    <a:pt x="570865" y="0"/>
                    <a:pt x="638556" y="67691"/>
                    <a:pt x="638556" y="151130"/>
                  </a:cubicBezTo>
                  <a:lnTo>
                    <a:pt x="638556" y="298704"/>
                  </a:lnTo>
                  <a:cubicBezTo>
                    <a:pt x="638556" y="382143"/>
                    <a:pt x="570865" y="449834"/>
                    <a:pt x="487426" y="449834"/>
                  </a:cubicBezTo>
                  <a:lnTo>
                    <a:pt x="151130" y="449834"/>
                  </a:lnTo>
                  <a:cubicBezTo>
                    <a:pt x="67691" y="449834"/>
                    <a:pt x="0" y="382143"/>
                    <a:pt x="0" y="298704"/>
                  </a:cubicBezTo>
                  <a:close/>
                </a:path>
              </a:pathLst>
            </a:custGeom>
            <a:solidFill>
              <a:srgbClr val="609DFF"/>
            </a:solidFill>
          </p:spPr>
          <p:txBody>
            <a:bodyPr/>
            <a:lstStyle/>
            <a:p>
              <a:endParaRPr lang="en-IN"/>
            </a:p>
          </p:txBody>
        </p:sp>
      </p:grpSp>
      <p:sp>
        <p:nvSpPr>
          <p:cNvPr id="13" name="TextBox 13"/>
          <p:cNvSpPr txBox="1"/>
          <p:nvPr/>
        </p:nvSpPr>
        <p:spPr>
          <a:xfrm>
            <a:off x="5447556" y="3809405"/>
            <a:ext cx="783431" cy="289769"/>
          </a:xfrm>
          <a:prstGeom prst="rect">
            <a:avLst/>
          </a:prstGeom>
        </p:spPr>
        <p:txBody>
          <a:bodyPr lIns="0" tIns="0" rIns="0" bIns="0" rtlCol="0" anchor="t">
            <a:spAutoFit/>
          </a:bodyPr>
          <a:lstStyle/>
          <a:p>
            <a:pPr algn="l">
              <a:lnSpc>
                <a:spcPts val="2625"/>
              </a:lnSpc>
            </a:pPr>
            <a:r>
              <a:rPr lang="en-US" sz="2625">
                <a:solidFill>
                  <a:srgbClr val="E2E6E9"/>
                </a:solidFill>
                <a:latin typeface="Merriweather"/>
                <a:ea typeface="Merriweather"/>
                <a:cs typeface="Merriweather"/>
                <a:sym typeface="Merriweather"/>
              </a:rPr>
              <a:t>11.5B</a:t>
            </a:r>
          </a:p>
        </p:txBody>
      </p:sp>
      <p:sp>
        <p:nvSpPr>
          <p:cNvPr id="14" name="TextBox 14"/>
          <p:cNvSpPr txBox="1"/>
          <p:nvPr/>
        </p:nvSpPr>
        <p:spPr>
          <a:xfrm>
            <a:off x="1079748" y="4417368"/>
            <a:ext cx="4096047" cy="440680"/>
          </a:xfrm>
          <a:prstGeom prst="rect">
            <a:avLst/>
          </a:prstGeom>
        </p:spPr>
        <p:txBody>
          <a:bodyPr lIns="0" tIns="0" rIns="0" bIns="0" rtlCol="0" anchor="t">
            <a:spAutoFit/>
          </a:bodyPr>
          <a:lstStyle/>
          <a:p>
            <a:pPr algn="l">
              <a:lnSpc>
                <a:spcPts val="3312"/>
              </a:lnSpc>
            </a:pPr>
            <a:r>
              <a:rPr lang="en-US" sz="2625">
                <a:solidFill>
                  <a:srgbClr val="E2E6E9"/>
                </a:solidFill>
                <a:latin typeface="Merriweather"/>
                <a:ea typeface="Merriweather"/>
                <a:cs typeface="Merriweather"/>
                <a:sym typeface="Merriweather"/>
              </a:rPr>
              <a:t>Records Breached in 2019</a:t>
            </a:r>
          </a:p>
        </p:txBody>
      </p:sp>
      <p:sp>
        <p:nvSpPr>
          <p:cNvPr id="15" name="TextBox 15"/>
          <p:cNvSpPr txBox="1"/>
          <p:nvPr/>
        </p:nvSpPr>
        <p:spPr>
          <a:xfrm>
            <a:off x="1079748" y="5330829"/>
            <a:ext cx="5151239" cy="2677120"/>
          </a:xfrm>
          <a:prstGeom prst="rect">
            <a:avLst/>
          </a:prstGeom>
        </p:spPr>
        <p:txBody>
          <a:bodyPr lIns="0" tIns="0" rIns="0" bIns="0" rtlCol="0" anchor="t">
            <a:spAutoFit/>
          </a:bodyPr>
          <a:lstStyle/>
          <a:p>
            <a:pPr algn="l">
              <a:lnSpc>
                <a:spcPts val="3374"/>
              </a:lnSpc>
            </a:pPr>
            <a:r>
              <a:rPr lang="en-US" sz="2125" dirty="0">
                <a:solidFill>
                  <a:srgbClr val="E2E6E9"/>
                </a:solidFill>
                <a:latin typeface="Merriweather"/>
                <a:ea typeface="Merriweather"/>
                <a:cs typeface="Merriweather"/>
                <a:sym typeface="Merriweather"/>
              </a:rPr>
              <a:t>A staggering 11.5 billion records were compromised globally in 2019, a significant leap from 4.3 billion in 2018, according to MIT Sloan (2020). This represents an exponential growth in the scale of cybercriminal activity.</a:t>
            </a:r>
          </a:p>
        </p:txBody>
      </p:sp>
      <p:grpSp>
        <p:nvGrpSpPr>
          <p:cNvPr id="16" name="Group 16"/>
          <p:cNvGrpSpPr/>
          <p:nvPr/>
        </p:nvGrpSpPr>
        <p:grpSpPr>
          <a:xfrm>
            <a:off x="6563617" y="3757018"/>
            <a:ext cx="4024164" cy="346919"/>
            <a:chOff x="0" y="0"/>
            <a:chExt cx="5365552" cy="462558"/>
          </a:xfrm>
        </p:grpSpPr>
        <p:sp>
          <p:nvSpPr>
            <p:cNvPr id="17" name="Freeform 17"/>
            <p:cNvSpPr/>
            <p:nvPr/>
          </p:nvSpPr>
          <p:spPr>
            <a:xfrm>
              <a:off x="6350" y="6350"/>
              <a:ext cx="5352796" cy="449834"/>
            </a:xfrm>
            <a:custGeom>
              <a:avLst/>
              <a:gdLst/>
              <a:ahLst/>
              <a:cxnLst/>
              <a:rect l="l" t="t" r="r" b="b"/>
              <a:pathLst>
                <a:path w="5352796" h="449834">
                  <a:moveTo>
                    <a:pt x="0" y="151130"/>
                  </a:moveTo>
                  <a:cubicBezTo>
                    <a:pt x="0" y="67691"/>
                    <a:pt x="69469" y="0"/>
                    <a:pt x="155067" y="0"/>
                  </a:cubicBezTo>
                  <a:lnTo>
                    <a:pt x="5197729" y="0"/>
                  </a:lnTo>
                  <a:cubicBezTo>
                    <a:pt x="5283327" y="0"/>
                    <a:pt x="5352796" y="67691"/>
                    <a:pt x="5352796" y="151130"/>
                  </a:cubicBezTo>
                  <a:lnTo>
                    <a:pt x="5352796" y="298704"/>
                  </a:lnTo>
                  <a:cubicBezTo>
                    <a:pt x="5352796" y="382143"/>
                    <a:pt x="5283327" y="449834"/>
                    <a:pt x="5197729" y="449834"/>
                  </a:cubicBezTo>
                  <a:lnTo>
                    <a:pt x="155067" y="449834"/>
                  </a:lnTo>
                  <a:cubicBezTo>
                    <a:pt x="69469" y="449834"/>
                    <a:pt x="0" y="382143"/>
                    <a:pt x="0" y="298704"/>
                  </a:cubicBezTo>
                  <a:close/>
                </a:path>
              </a:pathLst>
            </a:custGeom>
            <a:solidFill>
              <a:srgbClr val="003180"/>
            </a:solidFill>
          </p:spPr>
          <p:txBody>
            <a:bodyPr/>
            <a:lstStyle/>
            <a:p>
              <a:endParaRPr lang="en-IN"/>
            </a:p>
          </p:txBody>
        </p:sp>
        <p:sp>
          <p:nvSpPr>
            <p:cNvPr id="18" name="Freeform 18"/>
            <p:cNvSpPr/>
            <p:nvPr/>
          </p:nvSpPr>
          <p:spPr>
            <a:xfrm>
              <a:off x="0" y="0"/>
              <a:ext cx="5365496" cy="462534"/>
            </a:xfrm>
            <a:custGeom>
              <a:avLst/>
              <a:gdLst/>
              <a:ahLst/>
              <a:cxnLst/>
              <a:rect l="l" t="t" r="r" b="b"/>
              <a:pathLst>
                <a:path w="5365496" h="462534">
                  <a:moveTo>
                    <a:pt x="0" y="157480"/>
                  </a:moveTo>
                  <a:cubicBezTo>
                    <a:pt x="0" y="70358"/>
                    <a:pt x="72390" y="0"/>
                    <a:pt x="161417" y="0"/>
                  </a:cubicBezTo>
                  <a:lnTo>
                    <a:pt x="5204079" y="0"/>
                  </a:lnTo>
                  <a:lnTo>
                    <a:pt x="5204079" y="6350"/>
                  </a:lnTo>
                  <a:lnTo>
                    <a:pt x="5204079" y="0"/>
                  </a:lnTo>
                  <a:cubicBezTo>
                    <a:pt x="5293106" y="0"/>
                    <a:pt x="5365496" y="70358"/>
                    <a:pt x="5365496" y="157480"/>
                  </a:cubicBezTo>
                  <a:lnTo>
                    <a:pt x="5359146" y="157480"/>
                  </a:lnTo>
                  <a:lnTo>
                    <a:pt x="5365496" y="157480"/>
                  </a:lnTo>
                  <a:lnTo>
                    <a:pt x="5365496" y="305054"/>
                  </a:lnTo>
                  <a:lnTo>
                    <a:pt x="5359146" y="305054"/>
                  </a:lnTo>
                  <a:lnTo>
                    <a:pt x="5365496" y="305054"/>
                  </a:lnTo>
                  <a:cubicBezTo>
                    <a:pt x="5365496" y="392176"/>
                    <a:pt x="5293106" y="462534"/>
                    <a:pt x="5204079" y="462534"/>
                  </a:cubicBezTo>
                  <a:lnTo>
                    <a:pt x="5204079" y="456184"/>
                  </a:lnTo>
                  <a:lnTo>
                    <a:pt x="5204079" y="462534"/>
                  </a:lnTo>
                  <a:lnTo>
                    <a:pt x="161417" y="462534"/>
                  </a:lnTo>
                  <a:lnTo>
                    <a:pt x="161417" y="456184"/>
                  </a:lnTo>
                  <a:lnTo>
                    <a:pt x="161417" y="462534"/>
                  </a:lnTo>
                  <a:cubicBezTo>
                    <a:pt x="72390" y="462534"/>
                    <a:pt x="0" y="392176"/>
                    <a:pt x="0" y="305054"/>
                  </a:cubicBezTo>
                  <a:lnTo>
                    <a:pt x="0" y="157480"/>
                  </a:lnTo>
                  <a:lnTo>
                    <a:pt x="6350" y="157480"/>
                  </a:lnTo>
                  <a:lnTo>
                    <a:pt x="0" y="157480"/>
                  </a:lnTo>
                  <a:moveTo>
                    <a:pt x="12700" y="157480"/>
                  </a:moveTo>
                  <a:lnTo>
                    <a:pt x="12700" y="305054"/>
                  </a:lnTo>
                  <a:lnTo>
                    <a:pt x="6350" y="305054"/>
                  </a:lnTo>
                  <a:lnTo>
                    <a:pt x="12700" y="305054"/>
                  </a:lnTo>
                  <a:cubicBezTo>
                    <a:pt x="12700" y="384937"/>
                    <a:pt x="79121" y="449834"/>
                    <a:pt x="161417" y="449834"/>
                  </a:cubicBezTo>
                  <a:lnTo>
                    <a:pt x="5204079" y="449834"/>
                  </a:lnTo>
                  <a:cubicBezTo>
                    <a:pt x="5286375" y="449834"/>
                    <a:pt x="5352796" y="384810"/>
                    <a:pt x="5352796" y="305054"/>
                  </a:cubicBezTo>
                  <a:lnTo>
                    <a:pt x="5352796" y="157480"/>
                  </a:lnTo>
                  <a:cubicBezTo>
                    <a:pt x="5352796" y="77597"/>
                    <a:pt x="5286375" y="12700"/>
                    <a:pt x="5204079" y="12700"/>
                  </a:cubicBezTo>
                  <a:lnTo>
                    <a:pt x="161417" y="12700"/>
                  </a:lnTo>
                  <a:lnTo>
                    <a:pt x="161417" y="6350"/>
                  </a:lnTo>
                  <a:lnTo>
                    <a:pt x="161417" y="12700"/>
                  </a:lnTo>
                  <a:cubicBezTo>
                    <a:pt x="79121" y="12700"/>
                    <a:pt x="12700" y="77724"/>
                    <a:pt x="12700" y="157480"/>
                  </a:cubicBezTo>
                  <a:close/>
                </a:path>
              </a:pathLst>
            </a:custGeom>
            <a:solidFill>
              <a:srgbClr val="194A99"/>
            </a:solidFill>
          </p:spPr>
          <p:txBody>
            <a:bodyPr/>
            <a:lstStyle/>
            <a:p>
              <a:endParaRPr lang="en-IN"/>
            </a:p>
          </p:txBody>
        </p:sp>
      </p:grpSp>
      <p:grpSp>
        <p:nvGrpSpPr>
          <p:cNvPr id="19" name="Group 19"/>
          <p:cNvGrpSpPr/>
          <p:nvPr/>
        </p:nvGrpSpPr>
        <p:grpSpPr>
          <a:xfrm>
            <a:off x="6568380" y="3761780"/>
            <a:ext cx="2709862" cy="337394"/>
            <a:chOff x="0" y="0"/>
            <a:chExt cx="3613150" cy="449858"/>
          </a:xfrm>
        </p:grpSpPr>
        <p:sp>
          <p:nvSpPr>
            <p:cNvPr id="20" name="Freeform 20"/>
            <p:cNvSpPr/>
            <p:nvPr/>
          </p:nvSpPr>
          <p:spPr>
            <a:xfrm>
              <a:off x="0" y="0"/>
              <a:ext cx="3613150" cy="449834"/>
            </a:xfrm>
            <a:custGeom>
              <a:avLst/>
              <a:gdLst/>
              <a:ahLst/>
              <a:cxnLst/>
              <a:rect l="l" t="t" r="r" b="b"/>
              <a:pathLst>
                <a:path w="3613150" h="449834">
                  <a:moveTo>
                    <a:pt x="0" y="151130"/>
                  </a:moveTo>
                  <a:cubicBezTo>
                    <a:pt x="0" y="67691"/>
                    <a:pt x="67691" y="0"/>
                    <a:pt x="151130" y="0"/>
                  </a:cubicBezTo>
                  <a:lnTo>
                    <a:pt x="3462020" y="0"/>
                  </a:lnTo>
                  <a:cubicBezTo>
                    <a:pt x="3545459" y="0"/>
                    <a:pt x="3613150" y="67691"/>
                    <a:pt x="3613150" y="151130"/>
                  </a:cubicBezTo>
                  <a:lnTo>
                    <a:pt x="3613150" y="298704"/>
                  </a:lnTo>
                  <a:cubicBezTo>
                    <a:pt x="3613150" y="382143"/>
                    <a:pt x="3545459" y="449834"/>
                    <a:pt x="3462020" y="449834"/>
                  </a:cubicBezTo>
                  <a:lnTo>
                    <a:pt x="151130" y="449834"/>
                  </a:lnTo>
                  <a:cubicBezTo>
                    <a:pt x="67691" y="449834"/>
                    <a:pt x="0" y="382143"/>
                    <a:pt x="0" y="298704"/>
                  </a:cubicBezTo>
                  <a:close/>
                </a:path>
              </a:pathLst>
            </a:custGeom>
            <a:solidFill>
              <a:srgbClr val="609DFF"/>
            </a:solidFill>
          </p:spPr>
          <p:txBody>
            <a:bodyPr/>
            <a:lstStyle/>
            <a:p>
              <a:endParaRPr lang="en-IN"/>
            </a:p>
          </p:txBody>
        </p:sp>
      </p:grpSp>
      <p:sp>
        <p:nvSpPr>
          <p:cNvPr id="21" name="TextBox 21"/>
          <p:cNvSpPr txBox="1"/>
          <p:nvPr/>
        </p:nvSpPr>
        <p:spPr>
          <a:xfrm>
            <a:off x="10785425" y="3809405"/>
            <a:ext cx="934194" cy="289769"/>
          </a:xfrm>
          <a:prstGeom prst="rect">
            <a:avLst/>
          </a:prstGeom>
        </p:spPr>
        <p:txBody>
          <a:bodyPr lIns="0" tIns="0" rIns="0" bIns="0" rtlCol="0" anchor="t">
            <a:spAutoFit/>
          </a:bodyPr>
          <a:lstStyle/>
          <a:p>
            <a:pPr algn="l">
              <a:lnSpc>
                <a:spcPts val="2625"/>
              </a:lnSpc>
            </a:pPr>
            <a:r>
              <a:rPr lang="en-US" sz="2625">
                <a:solidFill>
                  <a:srgbClr val="E2E6E9"/>
                </a:solidFill>
                <a:latin typeface="Merriweather"/>
                <a:ea typeface="Merriweather"/>
                <a:cs typeface="Merriweather"/>
                <a:sym typeface="Merriweather"/>
              </a:rPr>
              <a:t>67.5%</a:t>
            </a:r>
          </a:p>
        </p:txBody>
      </p:sp>
      <p:sp>
        <p:nvSpPr>
          <p:cNvPr id="22" name="TextBox 22"/>
          <p:cNvSpPr txBox="1"/>
          <p:nvPr/>
        </p:nvSpPr>
        <p:spPr>
          <a:xfrm>
            <a:off x="6568380" y="4417368"/>
            <a:ext cx="4051995" cy="440680"/>
          </a:xfrm>
          <a:prstGeom prst="rect">
            <a:avLst/>
          </a:prstGeom>
        </p:spPr>
        <p:txBody>
          <a:bodyPr lIns="0" tIns="0" rIns="0" bIns="0" rtlCol="0" anchor="t">
            <a:spAutoFit/>
          </a:bodyPr>
          <a:lstStyle/>
          <a:p>
            <a:pPr algn="l">
              <a:lnSpc>
                <a:spcPts val="3312"/>
              </a:lnSpc>
            </a:pPr>
            <a:r>
              <a:rPr lang="en-US" sz="2625">
                <a:solidFill>
                  <a:srgbClr val="E2E6E9"/>
                </a:solidFill>
                <a:latin typeface="Merriweather"/>
                <a:ea typeface="Merriweather"/>
                <a:cs typeface="Merriweather"/>
                <a:sym typeface="Merriweather"/>
              </a:rPr>
              <a:t>Global Online Population</a:t>
            </a:r>
          </a:p>
        </p:txBody>
      </p:sp>
      <p:sp>
        <p:nvSpPr>
          <p:cNvPr id="23" name="TextBox 23"/>
          <p:cNvSpPr txBox="1"/>
          <p:nvPr/>
        </p:nvSpPr>
        <p:spPr>
          <a:xfrm>
            <a:off x="6568380" y="5228791"/>
            <a:ext cx="5151239" cy="2677120"/>
          </a:xfrm>
          <a:prstGeom prst="rect">
            <a:avLst/>
          </a:prstGeom>
        </p:spPr>
        <p:txBody>
          <a:bodyPr lIns="0" tIns="0" rIns="0" bIns="0" rtlCol="0" anchor="t">
            <a:spAutoFit/>
          </a:bodyPr>
          <a:lstStyle/>
          <a:p>
            <a:pPr algn="l">
              <a:lnSpc>
                <a:spcPts val="3374"/>
              </a:lnSpc>
            </a:pPr>
            <a:r>
              <a:rPr lang="en-US" sz="2125" dirty="0">
                <a:solidFill>
                  <a:srgbClr val="E2E6E9"/>
                </a:solidFill>
                <a:latin typeface="Merriweather"/>
                <a:ea typeface="Merriweather"/>
                <a:cs typeface="Merriweather"/>
                <a:sym typeface="Merriweather"/>
              </a:rPr>
              <a:t>With 67.5% of the world's population expected to be online in 2024 (</a:t>
            </a:r>
            <a:r>
              <a:rPr lang="en-US" sz="2125" dirty="0" err="1">
                <a:solidFill>
                  <a:srgbClr val="E2E6E9"/>
                </a:solidFill>
                <a:latin typeface="Merriweather"/>
                <a:ea typeface="Merriweather"/>
                <a:cs typeface="Merriweather"/>
                <a:sym typeface="Merriweather"/>
              </a:rPr>
              <a:t>DataReportal</a:t>
            </a:r>
            <a:r>
              <a:rPr lang="en-US" sz="2125" dirty="0">
                <a:solidFill>
                  <a:srgbClr val="E2E6E9"/>
                </a:solidFill>
                <a:latin typeface="Merriweather"/>
                <a:ea typeface="Merriweather"/>
                <a:cs typeface="Merriweather"/>
                <a:sym typeface="Merriweather"/>
              </a:rPr>
              <a:t>, 2025), the attack surface for cyber threats is expanding continuously. More data, more users, more risk.</a:t>
            </a:r>
          </a:p>
        </p:txBody>
      </p:sp>
      <p:grpSp>
        <p:nvGrpSpPr>
          <p:cNvPr id="24" name="Group 24"/>
          <p:cNvGrpSpPr/>
          <p:nvPr/>
        </p:nvGrpSpPr>
        <p:grpSpPr>
          <a:xfrm>
            <a:off x="12052250" y="3757018"/>
            <a:ext cx="4233862" cy="346919"/>
            <a:chOff x="0" y="0"/>
            <a:chExt cx="5645150" cy="462558"/>
          </a:xfrm>
        </p:grpSpPr>
        <p:sp>
          <p:nvSpPr>
            <p:cNvPr id="25" name="Freeform 25"/>
            <p:cNvSpPr/>
            <p:nvPr/>
          </p:nvSpPr>
          <p:spPr>
            <a:xfrm>
              <a:off x="6350" y="6350"/>
              <a:ext cx="5632450" cy="449834"/>
            </a:xfrm>
            <a:custGeom>
              <a:avLst/>
              <a:gdLst/>
              <a:ahLst/>
              <a:cxnLst/>
              <a:rect l="l" t="t" r="r" b="b"/>
              <a:pathLst>
                <a:path w="5632450" h="449834">
                  <a:moveTo>
                    <a:pt x="0" y="151130"/>
                  </a:moveTo>
                  <a:cubicBezTo>
                    <a:pt x="0" y="67691"/>
                    <a:pt x="69469" y="0"/>
                    <a:pt x="155067" y="0"/>
                  </a:cubicBezTo>
                  <a:lnTo>
                    <a:pt x="5477383" y="0"/>
                  </a:lnTo>
                  <a:cubicBezTo>
                    <a:pt x="5562981" y="0"/>
                    <a:pt x="5632450" y="67691"/>
                    <a:pt x="5632450" y="151130"/>
                  </a:cubicBezTo>
                  <a:lnTo>
                    <a:pt x="5632450" y="298704"/>
                  </a:lnTo>
                  <a:cubicBezTo>
                    <a:pt x="5632450" y="382143"/>
                    <a:pt x="5562981" y="449834"/>
                    <a:pt x="5477383" y="449834"/>
                  </a:cubicBezTo>
                  <a:lnTo>
                    <a:pt x="155067" y="449834"/>
                  </a:lnTo>
                  <a:cubicBezTo>
                    <a:pt x="69469" y="449834"/>
                    <a:pt x="0" y="382143"/>
                    <a:pt x="0" y="298704"/>
                  </a:cubicBezTo>
                  <a:close/>
                </a:path>
              </a:pathLst>
            </a:custGeom>
            <a:solidFill>
              <a:srgbClr val="003180"/>
            </a:solidFill>
          </p:spPr>
          <p:txBody>
            <a:bodyPr/>
            <a:lstStyle/>
            <a:p>
              <a:endParaRPr lang="en-IN"/>
            </a:p>
          </p:txBody>
        </p:sp>
        <p:sp>
          <p:nvSpPr>
            <p:cNvPr id="26" name="Freeform 26"/>
            <p:cNvSpPr/>
            <p:nvPr/>
          </p:nvSpPr>
          <p:spPr>
            <a:xfrm>
              <a:off x="0" y="0"/>
              <a:ext cx="5645150" cy="462534"/>
            </a:xfrm>
            <a:custGeom>
              <a:avLst/>
              <a:gdLst/>
              <a:ahLst/>
              <a:cxnLst/>
              <a:rect l="l" t="t" r="r" b="b"/>
              <a:pathLst>
                <a:path w="5645150" h="462534">
                  <a:moveTo>
                    <a:pt x="0" y="157480"/>
                  </a:moveTo>
                  <a:cubicBezTo>
                    <a:pt x="0" y="70358"/>
                    <a:pt x="72390" y="0"/>
                    <a:pt x="161417" y="0"/>
                  </a:cubicBezTo>
                  <a:lnTo>
                    <a:pt x="5483733" y="0"/>
                  </a:lnTo>
                  <a:lnTo>
                    <a:pt x="5483733" y="6350"/>
                  </a:lnTo>
                  <a:lnTo>
                    <a:pt x="5483733" y="0"/>
                  </a:lnTo>
                  <a:cubicBezTo>
                    <a:pt x="5572760" y="0"/>
                    <a:pt x="5645150" y="70358"/>
                    <a:pt x="5645150" y="157480"/>
                  </a:cubicBezTo>
                  <a:lnTo>
                    <a:pt x="5638800" y="157480"/>
                  </a:lnTo>
                  <a:lnTo>
                    <a:pt x="5645150" y="157480"/>
                  </a:lnTo>
                  <a:lnTo>
                    <a:pt x="5645150" y="305054"/>
                  </a:lnTo>
                  <a:lnTo>
                    <a:pt x="5638800" y="305054"/>
                  </a:lnTo>
                  <a:lnTo>
                    <a:pt x="5645150" y="305054"/>
                  </a:lnTo>
                  <a:cubicBezTo>
                    <a:pt x="5645150" y="392176"/>
                    <a:pt x="5572760" y="462534"/>
                    <a:pt x="5483733" y="462534"/>
                  </a:cubicBezTo>
                  <a:lnTo>
                    <a:pt x="5483733" y="456184"/>
                  </a:lnTo>
                  <a:lnTo>
                    <a:pt x="5483733" y="462534"/>
                  </a:lnTo>
                  <a:lnTo>
                    <a:pt x="161417" y="462534"/>
                  </a:lnTo>
                  <a:lnTo>
                    <a:pt x="161417" y="456184"/>
                  </a:lnTo>
                  <a:lnTo>
                    <a:pt x="161417" y="462534"/>
                  </a:lnTo>
                  <a:cubicBezTo>
                    <a:pt x="72390" y="462534"/>
                    <a:pt x="0" y="392176"/>
                    <a:pt x="0" y="305054"/>
                  </a:cubicBezTo>
                  <a:lnTo>
                    <a:pt x="0" y="157480"/>
                  </a:lnTo>
                  <a:lnTo>
                    <a:pt x="6350" y="157480"/>
                  </a:lnTo>
                  <a:lnTo>
                    <a:pt x="0" y="157480"/>
                  </a:lnTo>
                  <a:moveTo>
                    <a:pt x="12700" y="157480"/>
                  </a:moveTo>
                  <a:lnTo>
                    <a:pt x="12700" y="305054"/>
                  </a:lnTo>
                  <a:lnTo>
                    <a:pt x="6350" y="305054"/>
                  </a:lnTo>
                  <a:lnTo>
                    <a:pt x="12700" y="305054"/>
                  </a:lnTo>
                  <a:cubicBezTo>
                    <a:pt x="12700" y="384937"/>
                    <a:pt x="79121" y="449834"/>
                    <a:pt x="161417" y="449834"/>
                  </a:cubicBezTo>
                  <a:lnTo>
                    <a:pt x="5483733" y="449834"/>
                  </a:lnTo>
                  <a:cubicBezTo>
                    <a:pt x="5566029" y="449834"/>
                    <a:pt x="5632450" y="384810"/>
                    <a:pt x="5632450" y="305054"/>
                  </a:cubicBezTo>
                  <a:lnTo>
                    <a:pt x="5632450" y="157480"/>
                  </a:lnTo>
                  <a:cubicBezTo>
                    <a:pt x="5632450" y="77597"/>
                    <a:pt x="5566029" y="12700"/>
                    <a:pt x="5483733" y="12700"/>
                  </a:cubicBezTo>
                  <a:lnTo>
                    <a:pt x="161417" y="12700"/>
                  </a:lnTo>
                  <a:lnTo>
                    <a:pt x="161417" y="6350"/>
                  </a:lnTo>
                  <a:lnTo>
                    <a:pt x="161417" y="12700"/>
                  </a:lnTo>
                  <a:cubicBezTo>
                    <a:pt x="79121" y="12700"/>
                    <a:pt x="12700" y="77724"/>
                    <a:pt x="12700" y="157480"/>
                  </a:cubicBezTo>
                  <a:close/>
                </a:path>
              </a:pathLst>
            </a:custGeom>
            <a:solidFill>
              <a:srgbClr val="194A99"/>
            </a:solidFill>
          </p:spPr>
          <p:txBody>
            <a:bodyPr/>
            <a:lstStyle/>
            <a:p>
              <a:endParaRPr lang="en-IN"/>
            </a:p>
          </p:txBody>
        </p:sp>
      </p:grpSp>
      <p:grpSp>
        <p:nvGrpSpPr>
          <p:cNvPr id="27" name="Group 27"/>
          <p:cNvGrpSpPr/>
          <p:nvPr/>
        </p:nvGrpSpPr>
        <p:grpSpPr>
          <a:xfrm>
            <a:off x="12057012" y="3761780"/>
            <a:ext cx="4013001" cy="337394"/>
            <a:chOff x="0" y="0"/>
            <a:chExt cx="5350668" cy="449858"/>
          </a:xfrm>
        </p:grpSpPr>
        <p:sp>
          <p:nvSpPr>
            <p:cNvPr id="28" name="Freeform 28"/>
            <p:cNvSpPr/>
            <p:nvPr/>
          </p:nvSpPr>
          <p:spPr>
            <a:xfrm>
              <a:off x="0" y="0"/>
              <a:ext cx="5350510" cy="449834"/>
            </a:xfrm>
            <a:custGeom>
              <a:avLst/>
              <a:gdLst/>
              <a:ahLst/>
              <a:cxnLst/>
              <a:rect l="l" t="t" r="r" b="b"/>
              <a:pathLst>
                <a:path w="5350510" h="449834">
                  <a:moveTo>
                    <a:pt x="0" y="151130"/>
                  </a:moveTo>
                  <a:cubicBezTo>
                    <a:pt x="0" y="67691"/>
                    <a:pt x="67691" y="0"/>
                    <a:pt x="151130" y="0"/>
                  </a:cubicBezTo>
                  <a:lnTo>
                    <a:pt x="5199380" y="0"/>
                  </a:lnTo>
                  <a:cubicBezTo>
                    <a:pt x="5282819" y="0"/>
                    <a:pt x="5350510" y="67691"/>
                    <a:pt x="5350510" y="151130"/>
                  </a:cubicBezTo>
                  <a:lnTo>
                    <a:pt x="5350510" y="298704"/>
                  </a:lnTo>
                  <a:cubicBezTo>
                    <a:pt x="5350510" y="382143"/>
                    <a:pt x="5282819" y="449834"/>
                    <a:pt x="5199380" y="449834"/>
                  </a:cubicBezTo>
                  <a:lnTo>
                    <a:pt x="151130" y="449834"/>
                  </a:lnTo>
                  <a:cubicBezTo>
                    <a:pt x="67691" y="449834"/>
                    <a:pt x="0" y="382143"/>
                    <a:pt x="0" y="298704"/>
                  </a:cubicBezTo>
                  <a:close/>
                </a:path>
              </a:pathLst>
            </a:custGeom>
            <a:solidFill>
              <a:srgbClr val="609DFF"/>
            </a:solidFill>
          </p:spPr>
          <p:txBody>
            <a:bodyPr/>
            <a:lstStyle/>
            <a:p>
              <a:endParaRPr lang="en-IN"/>
            </a:p>
          </p:txBody>
        </p:sp>
      </p:grpSp>
      <p:sp>
        <p:nvSpPr>
          <p:cNvPr id="29" name="TextBox 29"/>
          <p:cNvSpPr txBox="1"/>
          <p:nvPr/>
        </p:nvSpPr>
        <p:spPr>
          <a:xfrm>
            <a:off x="16483756" y="3809405"/>
            <a:ext cx="724495" cy="289769"/>
          </a:xfrm>
          <a:prstGeom prst="rect">
            <a:avLst/>
          </a:prstGeom>
        </p:spPr>
        <p:txBody>
          <a:bodyPr lIns="0" tIns="0" rIns="0" bIns="0" rtlCol="0" anchor="t">
            <a:spAutoFit/>
          </a:bodyPr>
          <a:lstStyle/>
          <a:p>
            <a:pPr algn="l">
              <a:lnSpc>
                <a:spcPts val="2625"/>
              </a:lnSpc>
            </a:pPr>
            <a:r>
              <a:rPr lang="en-US" sz="2625">
                <a:solidFill>
                  <a:srgbClr val="E2E6E9"/>
                </a:solidFill>
                <a:latin typeface="Merriweather"/>
                <a:ea typeface="Merriweather"/>
                <a:cs typeface="Merriweather"/>
                <a:sym typeface="Merriweather"/>
              </a:rPr>
              <a:t>95%</a:t>
            </a:r>
          </a:p>
        </p:txBody>
      </p:sp>
      <p:sp>
        <p:nvSpPr>
          <p:cNvPr id="30" name="TextBox 30"/>
          <p:cNvSpPr txBox="1"/>
          <p:nvPr/>
        </p:nvSpPr>
        <p:spPr>
          <a:xfrm>
            <a:off x="12057012" y="4417368"/>
            <a:ext cx="4950321" cy="440680"/>
          </a:xfrm>
          <a:prstGeom prst="rect">
            <a:avLst/>
          </a:prstGeom>
        </p:spPr>
        <p:txBody>
          <a:bodyPr lIns="0" tIns="0" rIns="0" bIns="0" rtlCol="0" anchor="t">
            <a:spAutoFit/>
          </a:bodyPr>
          <a:lstStyle/>
          <a:p>
            <a:pPr algn="l">
              <a:lnSpc>
                <a:spcPts val="3312"/>
              </a:lnSpc>
            </a:pPr>
            <a:r>
              <a:rPr lang="en-US" sz="2625">
                <a:solidFill>
                  <a:srgbClr val="E2E6E9"/>
                </a:solidFill>
                <a:latin typeface="Merriweather"/>
                <a:ea typeface="Merriweather"/>
                <a:cs typeface="Merriweather"/>
                <a:sym typeface="Merriweather"/>
              </a:rPr>
              <a:t>Breaches Involve Human Error</a:t>
            </a:r>
          </a:p>
        </p:txBody>
      </p:sp>
      <p:sp>
        <p:nvSpPr>
          <p:cNvPr id="31" name="TextBox 31"/>
          <p:cNvSpPr txBox="1"/>
          <p:nvPr/>
        </p:nvSpPr>
        <p:spPr>
          <a:xfrm>
            <a:off x="12057012" y="4934247"/>
            <a:ext cx="5151239" cy="3109020"/>
          </a:xfrm>
          <a:prstGeom prst="rect">
            <a:avLst/>
          </a:prstGeom>
        </p:spPr>
        <p:txBody>
          <a:bodyPr lIns="0" tIns="0" rIns="0" bIns="0" rtlCol="0" anchor="t">
            <a:spAutoFit/>
          </a:bodyPr>
          <a:lstStyle/>
          <a:p>
            <a:pPr algn="l">
              <a:lnSpc>
                <a:spcPts val="3374"/>
              </a:lnSpc>
            </a:pPr>
            <a:r>
              <a:rPr lang="en-US" sz="2125">
                <a:solidFill>
                  <a:srgbClr val="E2E6E9"/>
                </a:solidFill>
                <a:latin typeface="Merriweather"/>
                <a:ea typeface="Merriweather"/>
                <a:cs typeface="Merriweather"/>
                <a:sym typeface="Merriweather"/>
              </a:rPr>
              <a:t>A vast majority (95%) of data breaches are attributed to human error, particularly issues stemming from weak or reused passwords, as highlighted by Mimecast (2025). This underscores the critical need for robust user education and awareness.</a:t>
            </a:r>
          </a:p>
        </p:txBody>
      </p:sp>
      <p:sp>
        <p:nvSpPr>
          <p:cNvPr id="32" name="TextBox 32"/>
          <p:cNvSpPr txBox="1"/>
          <p:nvPr/>
        </p:nvSpPr>
        <p:spPr>
          <a:xfrm>
            <a:off x="1079748" y="8261151"/>
            <a:ext cx="16128504" cy="949524"/>
          </a:xfrm>
          <a:prstGeom prst="rect">
            <a:avLst/>
          </a:prstGeom>
        </p:spPr>
        <p:txBody>
          <a:bodyPr lIns="0" tIns="0" rIns="0" bIns="0" rtlCol="0" anchor="t">
            <a:spAutoFit/>
          </a:bodyPr>
          <a:lstStyle/>
          <a:p>
            <a:pPr algn="l">
              <a:lnSpc>
                <a:spcPts val="3374"/>
              </a:lnSpc>
            </a:pPr>
            <a:r>
              <a:rPr lang="en-US" sz="2125">
                <a:solidFill>
                  <a:srgbClr val="E2E6E9"/>
                </a:solidFill>
                <a:latin typeface="Merriweather"/>
                <a:ea typeface="Merriweather"/>
                <a:cs typeface="Merriweather"/>
                <a:sym typeface="Merriweather"/>
              </a:rPr>
              <a:t>The accelerating trend in data breaches signals a clear message: organizations and individuals must adopt more sophisticated and comprehensive cybersecurity measures to protect their valuable information.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txBody>
            <a:bodyPr/>
            <a:lstStyle/>
            <a:p>
              <a:endParaRPr lang="en-IN"/>
            </a:p>
          </p:txBody>
        </p:sp>
      </p:grpSp>
      <p:sp>
        <p:nvSpPr>
          <p:cNvPr id="6" name="TextBox 6"/>
          <p:cNvSpPr txBox="1"/>
          <p:nvPr/>
        </p:nvSpPr>
        <p:spPr>
          <a:xfrm>
            <a:off x="539800" y="10371981"/>
            <a:ext cx="10193239" cy="469999"/>
          </a:xfrm>
          <a:prstGeom prst="rect">
            <a:avLst/>
          </a:prstGeom>
        </p:spPr>
        <p:txBody>
          <a:bodyPr lIns="0" tIns="0" rIns="0" bIns="0" rtlCol="0" anchor="t">
            <a:spAutoFit/>
          </a:bodyPr>
          <a:lstStyle/>
          <a:p>
            <a:pPr algn="l">
              <a:lnSpc>
                <a:spcPts val="1687"/>
              </a:lnSpc>
            </a:pPr>
            <a:r>
              <a:rPr lang="en-US" sz="1062">
                <a:solidFill>
                  <a:srgbClr val="E2E6E9"/>
                </a:solidFill>
                <a:latin typeface="Merriweather"/>
                <a:ea typeface="Merriweather"/>
                <a:cs typeface="Merriweather"/>
                <a:sym typeface="Merriweather"/>
              </a:rPr>
              <a:t>The Target data breach in late 2013 remains one of the most significant retail cyber incidents in history. During the busiest shopping season, hackers infiltrated Target's systems, compromising a massive amount of customer data.</a:t>
            </a:r>
          </a:p>
        </p:txBody>
      </p:sp>
      <p:sp>
        <p:nvSpPr>
          <p:cNvPr id="7" name="TextBox 7"/>
          <p:cNvSpPr txBox="1"/>
          <p:nvPr/>
        </p:nvSpPr>
        <p:spPr>
          <a:xfrm>
            <a:off x="539800" y="10925324"/>
            <a:ext cx="10193239" cy="469999"/>
          </a:xfrm>
          <a:prstGeom prst="rect">
            <a:avLst/>
          </a:prstGeom>
        </p:spPr>
        <p:txBody>
          <a:bodyPr lIns="0" tIns="0" rIns="0" bIns="0" rtlCol="0" anchor="t">
            <a:spAutoFit/>
          </a:bodyPr>
          <a:lstStyle/>
          <a:p>
            <a:pPr marL="160238" lvl="1" indent="-80119" algn="l">
              <a:lnSpc>
                <a:spcPts val="1687"/>
              </a:lnSpc>
              <a:buFont typeface="Arial"/>
              <a:buChar char="•"/>
            </a:pPr>
            <a:r>
              <a:rPr lang="en-US" sz="1062" b="1">
                <a:solidFill>
                  <a:srgbClr val="E2E6E9"/>
                </a:solidFill>
                <a:latin typeface="Merriweather Bold"/>
                <a:ea typeface="Merriweather Bold"/>
                <a:cs typeface="Merriweather Bold"/>
                <a:sym typeface="Merriweather Bold"/>
              </a:rPr>
              <a:t>Data Compromised:</a:t>
            </a:r>
            <a:r>
              <a:rPr lang="en-US" sz="1062">
                <a:solidFill>
                  <a:srgbClr val="E2E6E9"/>
                </a:solidFill>
                <a:latin typeface="Merriweather"/>
                <a:ea typeface="Merriweather"/>
                <a:cs typeface="Merriweather"/>
                <a:sym typeface="Merriweather"/>
              </a:rPr>
              <a:t> Hackers stole approximately </a:t>
            </a:r>
            <a:r>
              <a:rPr lang="en-US" sz="1062">
                <a:solidFill>
                  <a:srgbClr val="609DFF"/>
                </a:solidFill>
                <a:latin typeface="Merriweather"/>
                <a:ea typeface="Merriweather"/>
                <a:cs typeface="Merriweather"/>
                <a:sym typeface="Merriweather"/>
              </a:rPr>
              <a:t>40 million credit and debit card details</a:t>
            </a:r>
            <a:r>
              <a:rPr lang="en-US" sz="1062">
                <a:solidFill>
                  <a:srgbClr val="E2E6E9"/>
                </a:solidFill>
                <a:latin typeface="Merriweather"/>
                <a:ea typeface="Merriweather"/>
                <a:cs typeface="Merriweather"/>
                <a:sym typeface="Merriweather"/>
              </a:rPr>
              <a:t>, alongside </a:t>
            </a:r>
            <a:r>
              <a:rPr lang="en-US" sz="1062">
                <a:solidFill>
                  <a:srgbClr val="609DFF"/>
                </a:solidFill>
                <a:latin typeface="Merriweather"/>
                <a:ea typeface="Merriweather"/>
                <a:cs typeface="Merriweather"/>
                <a:sym typeface="Merriweather"/>
              </a:rPr>
              <a:t>70 million personal records</a:t>
            </a:r>
            <a:r>
              <a:rPr lang="en-US" sz="1062">
                <a:solidFill>
                  <a:srgbClr val="E2E6E9"/>
                </a:solidFill>
                <a:latin typeface="Merriweather"/>
                <a:ea typeface="Merriweather"/>
                <a:cs typeface="Merriweather"/>
                <a:sym typeface="Merriweather"/>
              </a:rPr>
              <a:t> that included names, addresses, phone numbers, and email addresses.</a:t>
            </a:r>
          </a:p>
        </p:txBody>
      </p:sp>
      <p:sp>
        <p:nvSpPr>
          <p:cNvPr id="8" name="TextBox 8"/>
          <p:cNvSpPr txBox="1"/>
          <p:nvPr/>
        </p:nvSpPr>
        <p:spPr>
          <a:xfrm>
            <a:off x="539800" y="11404401"/>
            <a:ext cx="10193239" cy="469999"/>
          </a:xfrm>
          <a:prstGeom prst="rect">
            <a:avLst/>
          </a:prstGeom>
        </p:spPr>
        <p:txBody>
          <a:bodyPr lIns="0" tIns="0" rIns="0" bIns="0" rtlCol="0" anchor="t">
            <a:spAutoFit/>
          </a:bodyPr>
          <a:lstStyle/>
          <a:p>
            <a:pPr marL="160238" lvl="1" indent="-80119" algn="l">
              <a:lnSpc>
                <a:spcPts val="1687"/>
              </a:lnSpc>
              <a:buFont typeface="Arial"/>
              <a:buChar char="•"/>
            </a:pPr>
            <a:r>
              <a:rPr lang="en-US" sz="1062" b="1">
                <a:solidFill>
                  <a:srgbClr val="E2E6E9"/>
                </a:solidFill>
                <a:latin typeface="Merriweather Bold"/>
                <a:ea typeface="Merriweather Bold"/>
                <a:cs typeface="Merriweather Bold"/>
                <a:sym typeface="Merriweather Bold"/>
              </a:rPr>
              <a:t>Attack Vector:</a:t>
            </a:r>
            <a:r>
              <a:rPr lang="en-US" sz="1062">
                <a:solidFill>
                  <a:srgbClr val="E2E6E9"/>
                </a:solidFill>
                <a:latin typeface="Merriweather"/>
                <a:ea typeface="Merriweather"/>
                <a:cs typeface="Merriweather"/>
                <a:sym typeface="Merriweather"/>
              </a:rPr>
              <a:t> The initial point of entry was through a third-party HVAC vendor. Hackers gained access to Target's network via </a:t>
            </a:r>
            <a:r>
              <a:rPr lang="en-US" sz="1062">
                <a:solidFill>
                  <a:srgbClr val="609DFF"/>
                </a:solidFill>
                <a:latin typeface="Merriweather"/>
                <a:ea typeface="Merriweather"/>
                <a:cs typeface="Merriweather"/>
                <a:sym typeface="Merriweather"/>
              </a:rPr>
              <a:t>phishing credentials</a:t>
            </a:r>
            <a:r>
              <a:rPr lang="en-US" sz="1062">
                <a:solidFill>
                  <a:srgbClr val="E2E6E9"/>
                </a:solidFill>
                <a:latin typeface="Merriweather"/>
                <a:ea typeface="Merriweather"/>
                <a:cs typeface="Merriweather"/>
                <a:sym typeface="Merriweather"/>
              </a:rPr>
              <a:t> stolen from the vendor. This was exacerbated by Target's </a:t>
            </a:r>
            <a:r>
              <a:rPr lang="en-US" sz="1062">
                <a:solidFill>
                  <a:srgbClr val="609DFF"/>
                </a:solidFill>
                <a:latin typeface="Merriweather"/>
                <a:ea typeface="Merriweather"/>
                <a:cs typeface="Merriweather"/>
                <a:sym typeface="Merriweather"/>
              </a:rPr>
              <a:t>poor network segmentation</a:t>
            </a:r>
            <a:r>
              <a:rPr lang="en-US" sz="1062">
                <a:solidFill>
                  <a:srgbClr val="E2E6E9"/>
                </a:solidFill>
                <a:latin typeface="Merriweather"/>
                <a:ea typeface="Merriweather"/>
                <a:cs typeface="Merriweather"/>
                <a:sym typeface="Merriweather"/>
              </a:rPr>
              <a:t> (allowing lateral movement) and </a:t>
            </a:r>
            <a:r>
              <a:rPr lang="en-US" sz="1062">
                <a:solidFill>
                  <a:srgbClr val="609DFF"/>
                </a:solidFill>
                <a:latin typeface="Merriweather"/>
                <a:ea typeface="Merriweather"/>
                <a:cs typeface="Merriweather"/>
                <a:sym typeface="Merriweather"/>
              </a:rPr>
              <a:t>outdated software</a:t>
            </a:r>
            <a:r>
              <a:rPr lang="en-US" sz="1062">
                <a:solidFill>
                  <a:srgbClr val="E2E6E9"/>
                </a:solidFill>
                <a:latin typeface="Merriweather"/>
                <a:ea typeface="Merriweather"/>
                <a:cs typeface="Merriweather"/>
                <a:sym typeface="Merriweather"/>
              </a:rPr>
              <a:t>.</a:t>
            </a:r>
          </a:p>
        </p:txBody>
      </p:sp>
      <p:sp>
        <p:nvSpPr>
          <p:cNvPr id="9" name="TextBox 9"/>
          <p:cNvSpPr txBox="1"/>
          <p:nvPr/>
        </p:nvSpPr>
        <p:spPr>
          <a:xfrm>
            <a:off x="243840" y="207831"/>
            <a:ext cx="17095470" cy="10333748"/>
          </a:xfrm>
          <a:prstGeom prst="rect">
            <a:avLst/>
          </a:prstGeom>
        </p:spPr>
        <p:txBody>
          <a:bodyPr lIns="0" tIns="0" rIns="0" bIns="0" rtlCol="0" anchor="t">
            <a:spAutoFit/>
          </a:bodyPr>
          <a:lstStyle/>
          <a:p>
            <a:pPr algn="l">
              <a:lnSpc>
                <a:spcPts val="4200"/>
              </a:lnSpc>
            </a:pPr>
            <a:r>
              <a:rPr lang="en-US" sz="3500" b="1">
                <a:solidFill>
                  <a:srgbClr val="FFFFFF"/>
                </a:solidFill>
                <a:latin typeface="Calibri (MS) Bold"/>
                <a:ea typeface="Calibri (MS) Bold"/>
                <a:cs typeface="Calibri (MS) Bold"/>
                <a:sym typeface="Calibri (MS) Bold"/>
              </a:rPr>
              <a:t>🏦 Case Study 1: Punjab National Bank (PNB) Scam — 2018</a:t>
            </a:r>
          </a:p>
          <a:p>
            <a:pPr algn="l">
              <a:lnSpc>
                <a:spcPts val="4200"/>
              </a:lnSpc>
            </a:pPr>
            <a:r>
              <a:rPr lang="en-US" sz="3500" b="1">
                <a:solidFill>
                  <a:srgbClr val="FFFFFF"/>
                </a:solidFill>
                <a:latin typeface="Calibri (MS) Bold"/>
                <a:ea typeface="Calibri (MS) Bold"/>
                <a:cs typeface="Calibri (MS) Bold"/>
                <a:sym typeface="Calibri (MS) Bold"/>
              </a:rPr>
              <a:t>What Happened:</a:t>
            </a:r>
          </a:p>
          <a:p>
            <a:pPr algn="l">
              <a:lnSpc>
                <a:spcPts val="4200"/>
              </a:lnSpc>
            </a:pPr>
            <a:r>
              <a:rPr lang="en-US" sz="3500">
                <a:solidFill>
                  <a:srgbClr val="FFFFFF"/>
                </a:solidFill>
                <a:latin typeface="Calibri (MS)"/>
                <a:ea typeface="Calibri (MS)"/>
                <a:cs typeface="Calibri (MS)"/>
                <a:sym typeface="Calibri (MS)"/>
              </a:rPr>
              <a:t>In 2018, </a:t>
            </a:r>
            <a:r>
              <a:rPr lang="en-US" sz="3500" b="1">
                <a:solidFill>
                  <a:srgbClr val="FFFFFF"/>
                </a:solidFill>
                <a:latin typeface="Calibri (MS) Bold"/>
                <a:ea typeface="Calibri (MS) Bold"/>
                <a:cs typeface="Calibri (MS) Bold"/>
                <a:sym typeface="Calibri (MS) Bold"/>
              </a:rPr>
              <a:t>Punjab National Bank</a:t>
            </a:r>
            <a:r>
              <a:rPr lang="en-US" sz="3500">
                <a:solidFill>
                  <a:srgbClr val="FFFFFF"/>
                </a:solidFill>
                <a:latin typeface="Calibri (MS)"/>
                <a:ea typeface="Calibri (MS)"/>
                <a:cs typeface="Calibri (MS)"/>
                <a:sym typeface="Calibri (MS)"/>
              </a:rPr>
              <a:t> (India’s 2nd largest public bank at that time) discovered a massive fraud worth </a:t>
            </a:r>
            <a:r>
              <a:rPr lang="en-US" sz="3500" b="1">
                <a:solidFill>
                  <a:srgbClr val="FFFFFF"/>
                </a:solidFill>
                <a:latin typeface="Calibri (MS) Bold"/>
                <a:ea typeface="Calibri (MS) Bold"/>
                <a:cs typeface="Calibri (MS) Bold"/>
                <a:sym typeface="Calibri (MS) Bold"/>
              </a:rPr>
              <a:t>over $1.8 billion (₹11,400–14,000 crore)</a:t>
            </a:r>
            <a:r>
              <a:rPr lang="en-US" sz="3500">
                <a:solidFill>
                  <a:srgbClr val="FFFFFF"/>
                </a:solidFill>
                <a:latin typeface="Calibri (MS)"/>
                <a:ea typeface="Calibri (MS)"/>
                <a:cs typeface="Calibri (MS)"/>
                <a:sym typeface="Calibri (MS)"/>
              </a:rPr>
              <a:t>.</a:t>
            </a:r>
          </a:p>
          <a:p>
            <a:pPr algn="l">
              <a:lnSpc>
                <a:spcPts val="4200"/>
              </a:lnSpc>
            </a:pPr>
            <a:r>
              <a:rPr lang="en-US" sz="3500">
                <a:solidFill>
                  <a:srgbClr val="FFFFFF"/>
                </a:solidFill>
                <a:latin typeface="Calibri (MS)"/>
                <a:ea typeface="Calibri (MS)"/>
                <a:cs typeface="Calibri (MS)"/>
                <a:sym typeface="Calibri (MS)"/>
              </a:rPr>
              <a:t>Two PNB employees at the Mumbai Brady House branch </a:t>
            </a:r>
            <a:r>
              <a:rPr lang="en-US" sz="3500" b="1">
                <a:solidFill>
                  <a:srgbClr val="FFFFFF"/>
                </a:solidFill>
                <a:latin typeface="Calibri (MS) Bold"/>
                <a:ea typeface="Calibri (MS) Bold"/>
                <a:cs typeface="Calibri (MS) Bold"/>
                <a:sym typeface="Calibri (MS) Bold"/>
              </a:rPr>
              <a:t>abused the SWIFT system</a:t>
            </a:r>
            <a:r>
              <a:rPr lang="en-US" sz="3500">
                <a:solidFill>
                  <a:srgbClr val="FFFFFF"/>
                </a:solidFill>
                <a:latin typeface="Calibri (MS)"/>
                <a:ea typeface="Calibri (MS)"/>
                <a:cs typeface="Calibri (MS)"/>
                <a:sym typeface="Calibri (MS)"/>
              </a:rPr>
              <a:t> (international payment messaging system) to issue </a:t>
            </a:r>
            <a:r>
              <a:rPr lang="en-US" sz="3500" b="1">
                <a:solidFill>
                  <a:srgbClr val="FFFFFF"/>
                </a:solidFill>
                <a:latin typeface="Calibri (MS) Bold"/>
                <a:ea typeface="Calibri (MS) Bold"/>
                <a:cs typeface="Calibri (MS) Bold"/>
                <a:sym typeface="Calibri (MS) Bold"/>
              </a:rPr>
              <a:t>fraudulent Letters of Undertaking (LOUs)</a:t>
            </a:r>
            <a:r>
              <a:rPr lang="en-US" sz="3500">
                <a:solidFill>
                  <a:srgbClr val="FFFFFF"/>
                </a:solidFill>
                <a:latin typeface="Calibri (MS)"/>
                <a:ea typeface="Calibri (MS)"/>
                <a:cs typeface="Calibri (MS)"/>
                <a:sym typeface="Calibri (MS)"/>
              </a:rPr>
              <a:t> to overseas branches of other banks.</a:t>
            </a:r>
          </a:p>
          <a:p>
            <a:pPr algn="l">
              <a:lnSpc>
                <a:spcPts val="4200"/>
              </a:lnSpc>
            </a:pPr>
            <a:r>
              <a:rPr lang="en-US" sz="3500">
                <a:solidFill>
                  <a:srgbClr val="FFFFFF"/>
                </a:solidFill>
                <a:latin typeface="Calibri (MS)"/>
                <a:ea typeface="Calibri (MS)"/>
                <a:cs typeface="Calibri (MS)"/>
                <a:sym typeface="Calibri (MS)"/>
              </a:rPr>
              <a:t>These LOUs acted as </a:t>
            </a:r>
            <a:r>
              <a:rPr lang="en-US" sz="3500" b="1">
                <a:solidFill>
                  <a:srgbClr val="FFFFFF"/>
                </a:solidFill>
                <a:latin typeface="Calibri (MS) Bold"/>
                <a:ea typeface="Calibri (MS) Bold"/>
                <a:cs typeface="Calibri (MS) Bold"/>
                <a:sym typeface="Calibri (MS) Bold"/>
              </a:rPr>
              <a:t>guarantees</a:t>
            </a:r>
            <a:r>
              <a:rPr lang="en-US" sz="3500">
                <a:solidFill>
                  <a:srgbClr val="FFFFFF"/>
                </a:solidFill>
                <a:latin typeface="Calibri (MS)"/>
                <a:ea typeface="Calibri (MS)"/>
                <a:cs typeface="Calibri (MS)"/>
                <a:sym typeface="Calibri (MS)"/>
              </a:rPr>
              <a:t>, allowing companies linked to </a:t>
            </a:r>
            <a:r>
              <a:rPr lang="en-US" sz="3500" b="1">
                <a:solidFill>
                  <a:srgbClr val="FFFFFF"/>
                </a:solidFill>
                <a:latin typeface="Calibri (MS) Bold"/>
                <a:ea typeface="Calibri (MS) Bold"/>
                <a:cs typeface="Calibri (MS) Bold"/>
                <a:sym typeface="Calibri (MS) Bold"/>
              </a:rPr>
              <a:t>Nirav Modi and Mehul Choksi</a:t>
            </a:r>
            <a:r>
              <a:rPr lang="en-US" sz="3500">
                <a:solidFill>
                  <a:srgbClr val="FFFFFF"/>
                </a:solidFill>
                <a:latin typeface="Calibri (MS)"/>
                <a:ea typeface="Calibri (MS)"/>
                <a:cs typeface="Calibri (MS)"/>
                <a:sym typeface="Calibri (MS)"/>
              </a:rPr>
              <a:t> to get huge foreign loans without proper collateral.</a:t>
            </a:r>
          </a:p>
          <a:p>
            <a:pPr algn="l">
              <a:lnSpc>
                <a:spcPts val="4200"/>
              </a:lnSpc>
            </a:pPr>
            <a:r>
              <a:rPr lang="en-US" sz="3500">
                <a:solidFill>
                  <a:srgbClr val="FFFFFF"/>
                </a:solidFill>
                <a:latin typeface="Calibri (MS)"/>
                <a:ea typeface="Calibri (MS)"/>
                <a:cs typeface="Calibri (MS)"/>
                <a:sym typeface="Calibri (MS)"/>
              </a:rPr>
              <a:t>The fraud went </a:t>
            </a:r>
            <a:r>
              <a:rPr lang="en-US" sz="3500" b="1">
                <a:solidFill>
                  <a:srgbClr val="FFFFFF"/>
                </a:solidFill>
                <a:latin typeface="Calibri (MS) Bold"/>
                <a:ea typeface="Calibri (MS) Bold"/>
                <a:cs typeface="Calibri (MS) Bold"/>
                <a:sym typeface="Calibri (MS) Bold"/>
              </a:rPr>
              <a:t>undetected for years</a:t>
            </a:r>
            <a:r>
              <a:rPr lang="en-US" sz="3500">
                <a:solidFill>
                  <a:srgbClr val="FFFFFF"/>
                </a:solidFill>
                <a:latin typeface="Calibri (MS)"/>
                <a:ea typeface="Calibri (MS)"/>
                <a:cs typeface="Calibri (MS)"/>
                <a:sym typeface="Calibri (MS)"/>
              </a:rPr>
              <a:t> because:</a:t>
            </a:r>
          </a:p>
          <a:p>
            <a:pPr algn="l">
              <a:lnSpc>
                <a:spcPts val="4200"/>
              </a:lnSpc>
            </a:pPr>
            <a:r>
              <a:rPr lang="en-US" sz="3500">
                <a:solidFill>
                  <a:srgbClr val="FFFFFF"/>
                </a:solidFill>
                <a:latin typeface="Calibri (MS)"/>
                <a:ea typeface="Calibri (MS)"/>
                <a:cs typeface="Calibri (MS)"/>
                <a:sym typeface="Calibri (MS)"/>
              </a:rPr>
              <a:t>The LOUs were never recorded in PNB’s </a:t>
            </a:r>
            <a:r>
              <a:rPr lang="en-US" sz="3500" b="1">
                <a:solidFill>
                  <a:srgbClr val="FFFFFF"/>
                </a:solidFill>
                <a:latin typeface="Calibri (MS) Bold"/>
                <a:ea typeface="Calibri (MS) Bold"/>
                <a:cs typeface="Calibri (MS) Bold"/>
                <a:sym typeface="Calibri (MS) Bold"/>
              </a:rPr>
              <a:t>core banking system</a:t>
            </a:r>
            <a:r>
              <a:rPr lang="en-US" sz="3500">
                <a:solidFill>
                  <a:srgbClr val="FFFFFF"/>
                </a:solidFill>
                <a:latin typeface="Calibri (MS)"/>
                <a:ea typeface="Calibri (MS)"/>
                <a:cs typeface="Calibri (MS)"/>
                <a:sym typeface="Calibri (MS)"/>
              </a:rPr>
              <a:t>.</a:t>
            </a:r>
          </a:p>
          <a:p>
            <a:pPr algn="l">
              <a:lnSpc>
                <a:spcPts val="4200"/>
              </a:lnSpc>
            </a:pPr>
            <a:r>
              <a:rPr lang="en-US" sz="3500">
                <a:solidFill>
                  <a:srgbClr val="FFFFFF"/>
                </a:solidFill>
                <a:latin typeface="Calibri (MS)"/>
                <a:ea typeface="Calibri (MS)"/>
                <a:cs typeface="Calibri (MS)"/>
                <a:sym typeface="Calibri (MS)"/>
              </a:rPr>
              <a:t>Internal audits and reconciliation processes were weak.</a:t>
            </a:r>
          </a:p>
          <a:p>
            <a:pPr algn="l">
              <a:lnSpc>
                <a:spcPts val="4200"/>
              </a:lnSpc>
            </a:pPr>
            <a:r>
              <a:rPr lang="en-US" sz="3500">
                <a:solidFill>
                  <a:srgbClr val="FFFFFF"/>
                </a:solidFill>
                <a:latin typeface="Calibri (MS)"/>
                <a:ea typeface="Calibri (MS)"/>
                <a:cs typeface="Calibri (MS)"/>
                <a:sym typeface="Calibri (MS)"/>
              </a:rPr>
              <a:t>There was </a:t>
            </a:r>
            <a:r>
              <a:rPr lang="en-US" sz="3500" b="1">
                <a:solidFill>
                  <a:srgbClr val="FFFFFF"/>
                </a:solidFill>
                <a:latin typeface="Calibri (MS) Bold"/>
                <a:ea typeface="Calibri (MS) Bold"/>
                <a:cs typeface="Calibri (MS) Bold"/>
                <a:sym typeface="Calibri (MS) Bold"/>
              </a:rPr>
              <a:t>over-reliance on manual trust</a:t>
            </a:r>
            <a:r>
              <a:rPr lang="en-US" sz="3500">
                <a:solidFill>
                  <a:srgbClr val="FFFFFF"/>
                </a:solidFill>
                <a:latin typeface="Calibri (MS)"/>
                <a:ea typeface="Calibri (MS)"/>
                <a:cs typeface="Calibri (MS)"/>
                <a:sym typeface="Calibri (MS)"/>
              </a:rPr>
              <a:t> in employees handling SWIFT.</a:t>
            </a:r>
          </a:p>
          <a:p>
            <a:pPr algn="l">
              <a:lnSpc>
                <a:spcPts val="4200"/>
              </a:lnSpc>
            </a:pPr>
            <a:endParaRPr lang="en-US" sz="3500">
              <a:solidFill>
                <a:srgbClr val="FFFFFF"/>
              </a:solidFill>
              <a:latin typeface="Calibri (MS)"/>
              <a:ea typeface="Calibri (MS)"/>
              <a:cs typeface="Calibri (MS)"/>
              <a:sym typeface="Calibri (MS)"/>
            </a:endParaRPr>
          </a:p>
          <a:p>
            <a:pPr algn="l">
              <a:lnSpc>
                <a:spcPts val="4200"/>
              </a:lnSpc>
            </a:pPr>
            <a:r>
              <a:rPr lang="en-US" sz="3500" b="1">
                <a:solidFill>
                  <a:srgbClr val="FFFFFF"/>
                </a:solidFill>
                <a:latin typeface="Calibri (MS) Bold"/>
                <a:ea typeface="Calibri (MS) Bold"/>
                <a:cs typeface="Calibri (MS) Bold"/>
                <a:sym typeface="Calibri (MS) Bold"/>
              </a:rPr>
              <a:t>Impact:</a:t>
            </a:r>
          </a:p>
          <a:p>
            <a:pPr algn="l">
              <a:lnSpc>
                <a:spcPts val="4200"/>
              </a:lnSpc>
            </a:pPr>
            <a:r>
              <a:rPr lang="en-US" sz="3500">
                <a:solidFill>
                  <a:srgbClr val="FFFFFF"/>
                </a:solidFill>
                <a:latin typeface="Calibri (MS)"/>
                <a:ea typeface="Calibri (MS)"/>
                <a:cs typeface="Calibri (MS)"/>
                <a:sym typeface="Calibri (MS)"/>
              </a:rPr>
              <a:t>PNB reported one of the </a:t>
            </a:r>
            <a:r>
              <a:rPr lang="en-US" sz="3500" b="1">
                <a:solidFill>
                  <a:srgbClr val="FFFFFF"/>
                </a:solidFill>
                <a:latin typeface="Calibri (MS) Bold"/>
                <a:ea typeface="Calibri (MS) Bold"/>
                <a:cs typeface="Calibri (MS) Bold"/>
                <a:sym typeface="Calibri (MS) Bold"/>
              </a:rPr>
              <a:t>largest banking scams in India’s history</a:t>
            </a:r>
            <a:r>
              <a:rPr lang="en-US" sz="3500">
                <a:solidFill>
                  <a:srgbClr val="FFFFFF"/>
                </a:solidFill>
                <a:latin typeface="Calibri (MS)"/>
                <a:ea typeface="Calibri (MS)"/>
                <a:cs typeface="Calibri (MS)"/>
                <a:sym typeface="Calibri (MS)"/>
              </a:rPr>
              <a:t>.</a:t>
            </a:r>
          </a:p>
          <a:p>
            <a:pPr algn="l">
              <a:lnSpc>
                <a:spcPts val="4200"/>
              </a:lnSpc>
            </a:pPr>
            <a:r>
              <a:rPr lang="en-US" sz="3500">
                <a:solidFill>
                  <a:srgbClr val="FFFFFF"/>
                </a:solidFill>
                <a:latin typeface="Calibri (MS)"/>
                <a:ea typeface="Calibri (MS)"/>
                <a:cs typeface="Calibri (MS)"/>
                <a:sym typeface="Calibri (MS)"/>
              </a:rPr>
              <a:t>Bank’s share price and credibility dropped.</a:t>
            </a:r>
          </a:p>
          <a:p>
            <a:pPr algn="l">
              <a:lnSpc>
                <a:spcPts val="4200"/>
              </a:lnSpc>
            </a:pPr>
            <a:r>
              <a:rPr lang="en-US" sz="3500">
                <a:solidFill>
                  <a:srgbClr val="FFFFFF"/>
                </a:solidFill>
                <a:latin typeface="Calibri (MS)"/>
                <a:ea typeface="Calibri (MS)"/>
                <a:cs typeface="Calibri (MS)"/>
                <a:sym typeface="Calibri (MS)"/>
              </a:rPr>
              <a:t>Sparked reforms in RBI regulations, stricter SWIFT audits, and more oversight on public banks</a:t>
            </a:r>
          </a:p>
          <a:p>
            <a:pPr algn="l">
              <a:lnSpc>
                <a:spcPts val="4200"/>
              </a:lnSpc>
            </a:pPr>
            <a:endParaRPr lang="en-US" sz="3500">
              <a:solidFill>
                <a:srgbClr val="FFFFFF"/>
              </a:solidFill>
              <a:latin typeface="Calibri (MS)"/>
              <a:ea typeface="Calibri (MS)"/>
              <a:cs typeface="Calibri (MS)"/>
              <a:sym typeface="Calibri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txBody>
            <a:bodyPr/>
            <a:lstStyle/>
            <a:p>
              <a:endParaRPr lang="en-IN"/>
            </a:p>
          </p:txBody>
        </p:sp>
      </p:grpSp>
      <p:grpSp>
        <p:nvGrpSpPr>
          <p:cNvPr id="6" name="Group 6"/>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txBody>
            <a:bodyPr/>
            <a:lstStyle/>
            <a:p>
              <a:endParaRPr lang="en-IN"/>
            </a:p>
          </p:txBody>
        </p:sp>
      </p:grpSp>
      <p:grpSp>
        <p:nvGrpSpPr>
          <p:cNvPr id="8" name="Group 8"/>
          <p:cNvGrpSpPr/>
          <p:nvPr/>
        </p:nvGrpSpPr>
        <p:grpSpPr>
          <a:xfrm>
            <a:off x="0" y="0"/>
            <a:ext cx="18621034" cy="10287000"/>
            <a:chOff x="0" y="0"/>
            <a:chExt cx="24828045" cy="13716000"/>
          </a:xfrm>
        </p:grpSpPr>
        <p:sp>
          <p:nvSpPr>
            <p:cNvPr id="9" name="Freeform 9"/>
            <p:cNvSpPr/>
            <p:nvPr/>
          </p:nvSpPr>
          <p:spPr>
            <a:xfrm>
              <a:off x="0" y="0"/>
              <a:ext cx="24827992" cy="13716000"/>
            </a:xfrm>
            <a:custGeom>
              <a:avLst/>
              <a:gdLst/>
              <a:ahLst/>
              <a:cxnLst/>
              <a:rect l="l" t="t" r="r" b="b"/>
              <a:pathLst>
                <a:path w="24827992" h="13716000">
                  <a:moveTo>
                    <a:pt x="0" y="0"/>
                  </a:moveTo>
                  <a:lnTo>
                    <a:pt x="24827992" y="0"/>
                  </a:lnTo>
                  <a:lnTo>
                    <a:pt x="24827992" y="13716000"/>
                  </a:lnTo>
                  <a:lnTo>
                    <a:pt x="0" y="13716000"/>
                  </a:lnTo>
                  <a:lnTo>
                    <a:pt x="0" y="0"/>
                  </a:lnTo>
                  <a:close/>
                </a:path>
              </a:pathLst>
            </a:custGeom>
            <a:blipFill>
              <a:blip r:embed="rId5"/>
              <a:stretch>
                <a:fillRect l="-26688" r="-26689"/>
              </a:stretch>
            </a:blipFill>
          </p:spPr>
          <p:txBody>
            <a:bodyPr/>
            <a:lstStyle/>
            <a:p>
              <a:endParaRPr lang="en-IN"/>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txBody>
            <a:bodyPr/>
            <a:lstStyle/>
            <a:p>
              <a:endParaRPr lang="en-IN"/>
            </a:p>
          </p:txBody>
        </p:sp>
      </p:grpSp>
      <p:sp>
        <p:nvSpPr>
          <p:cNvPr id="6" name="TextBox 6"/>
          <p:cNvSpPr txBox="1"/>
          <p:nvPr/>
        </p:nvSpPr>
        <p:spPr>
          <a:xfrm>
            <a:off x="857399" y="1001911"/>
            <a:ext cx="8687841" cy="688925"/>
          </a:xfrm>
          <a:prstGeom prst="rect">
            <a:avLst/>
          </a:prstGeom>
        </p:spPr>
        <p:txBody>
          <a:bodyPr lIns="0" tIns="0" rIns="0" bIns="0" rtlCol="0" anchor="t">
            <a:spAutoFit/>
          </a:bodyPr>
          <a:lstStyle/>
          <a:p>
            <a:pPr algn="l">
              <a:lnSpc>
                <a:spcPts val="5250"/>
              </a:lnSpc>
            </a:pPr>
            <a:r>
              <a:rPr lang="en-US" sz="4187">
                <a:solidFill>
                  <a:srgbClr val="F5F0F0"/>
                </a:solidFill>
                <a:latin typeface="Merriweather"/>
                <a:ea typeface="Merriweather"/>
                <a:cs typeface="Merriweather"/>
                <a:sym typeface="Merriweather"/>
              </a:rPr>
              <a:t>Common Causes of Data Breaches</a:t>
            </a:r>
          </a:p>
        </p:txBody>
      </p:sp>
      <p:sp>
        <p:nvSpPr>
          <p:cNvPr id="7" name="TextBox 7"/>
          <p:cNvSpPr txBox="1"/>
          <p:nvPr/>
        </p:nvSpPr>
        <p:spPr>
          <a:xfrm>
            <a:off x="857398" y="2155775"/>
            <a:ext cx="16573202" cy="742950"/>
          </a:xfrm>
          <a:prstGeom prst="rect">
            <a:avLst/>
          </a:prstGeom>
        </p:spPr>
        <p:txBody>
          <a:bodyPr lIns="0" tIns="0" rIns="0" bIns="0" rtlCol="0" anchor="t">
            <a:spAutoFit/>
          </a:bodyPr>
          <a:lstStyle/>
          <a:p>
            <a:pPr algn="l">
              <a:lnSpc>
                <a:spcPts val="2687"/>
              </a:lnSpc>
            </a:pPr>
            <a:r>
              <a:rPr lang="en-US" sz="1687" dirty="0">
                <a:solidFill>
                  <a:srgbClr val="E2E6E9"/>
                </a:solidFill>
                <a:latin typeface="Merriweather"/>
                <a:ea typeface="Merriweather"/>
                <a:cs typeface="Merriweather"/>
                <a:sym typeface="Merriweather"/>
              </a:rPr>
              <a:t>Understanding the root causes of data breaches is the first step towards effective prevention. While attack methods evolve, several common vulnerabilities and tactics consistently lead to successful compromises.</a:t>
            </a:r>
          </a:p>
        </p:txBody>
      </p:sp>
      <p:grpSp>
        <p:nvGrpSpPr>
          <p:cNvPr id="8" name="Group 8"/>
          <p:cNvGrpSpPr/>
          <p:nvPr/>
        </p:nvGrpSpPr>
        <p:grpSpPr>
          <a:xfrm>
            <a:off x="843111" y="3032075"/>
            <a:ext cx="5410051" cy="3370064"/>
            <a:chOff x="0" y="0"/>
            <a:chExt cx="7213402" cy="4493418"/>
          </a:xfrm>
        </p:grpSpPr>
        <p:sp>
          <p:nvSpPr>
            <p:cNvPr id="9" name="Freeform 9"/>
            <p:cNvSpPr/>
            <p:nvPr/>
          </p:nvSpPr>
          <p:spPr>
            <a:xfrm>
              <a:off x="19050" y="19050"/>
              <a:ext cx="7175373" cy="4455287"/>
            </a:xfrm>
            <a:custGeom>
              <a:avLst/>
              <a:gdLst/>
              <a:ahLst/>
              <a:cxnLst/>
              <a:rect l="l" t="t" r="r" b="b"/>
              <a:pathLst>
                <a:path w="7175373" h="4455287">
                  <a:moveTo>
                    <a:pt x="0" y="182880"/>
                  </a:moveTo>
                  <a:cubicBezTo>
                    <a:pt x="0" y="81915"/>
                    <a:pt x="82169" y="0"/>
                    <a:pt x="183515" y="0"/>
                  </a:cubicBezTo>
                  <a:lnTo>
                    <a:pt x="6991858" y="0"/>
                  </a:lnTo>
                  <a:cubicBezTo>
                    <a:pt x="7093203" y="0"/>
                    <a:pt x="7175373" y="81915"/>
                    <a:pt x="7175373" y="182880"/>
                  </a:cubicBezTo>
                  <a:lnTo>
                    <a:pt x="7175373" y="4272407"/>
                  </a:lnTo>
                  <a:cubicBezTo>
                    <a:pt x="7175373" y="4373372"/>
                    <a:pt x="7093203" y="4455287"/>
                    <a:pt x="6991858" y="4455287"/>
                  </a:cubicBezTo>
                  <a:lnTo>
                    <a:pt x="183515" y="4455287"/>
                  </a:lnTo>
                  <a:cubicBezTo>
                    <a:pt x="82169" y="4455287"/>
                    <a:pt x="0" y="4373372"/>
                    <a:pt x="0" y="4272407"/>
                  </a:cubicBezTo>
                  <a:close/>
                </a:path>
              </a:pathLst>
            </a:custGeom>
            <a:solidFill>
              <a:srgbClr val="09151A">
                <a:alpha val="90196"/>
              </a:srgbClr>
            </a:solidFill>
          </p:spPr>
          <p:txBody>
            <a:bodyPr/>
            <a:lstStyle/>
            <a:p>
              <a:endParaRPr lang="en-IN"/>
            </a:p>
          </p:txBody>
        </p:sp>
        <p:sp>
          <p:nvSpPr>
            <p:cNvPr id="10" name="Freeform 10"/>
            <p:cNvSpPr/>
            <p:nvPr/>
          </p:nvSpPr>
          <p:spPr>
            <a:xfrm>
              <a:off x="0" y="0"/>
              <a:ext cx="7213473" cy="4493387"/>
            </a:xfrm>
            <a:custGeom>
              <a:avLst/>
              <a:gdLst/>
              <a:ahLst/>
              <a:cxnLst/>
              <a:rect l="l" t="t" r="r" b="b"/>
              <a:pathLst>
                <a:path w="7213473" h="4493387">
                  <a:moveTo>
                    <a:pt x="0" y="201930"/>
                  </a:moveTo>
                  <a:cubicBezTo>
                    <a:pt x="0" y="90297"/>
                    <a:pt x="90678" y="0"/>
                    <a:pt x="202565" y="0"/>
                  </a:cubicBezTo>
                  <a:lnTo>
                    <a:pt x="7010908" y="0"/>
                  </a:lnTo>
                  <a:lnTo>
                    <a:pt x="7010908" y="19050"/>
                  </a:lnTo>
                  <a:lnTo>
                    <a:pt x="7010908" y="0"/>
                  </a:lnTo>
                  <a:cubicBezTo>
                    <a:pt x="7122668" y="0"/>
                    <a:pt x="7213473" y="90297"/>
                    <a:pt x="7213473" y="201930"/>
                  </a:cubicBezTo>
                  <a:lnTo>
                    <a:pt x="7194423" y="201930"/>
                  </a:lnTo>
                  <a:lnTo>
                    <a:pt x="7213473" y="201930"/>
                  </a:lnTo>
                  <a:lnTo>
                    <a:pt x="7213473" y="4291457"/>
                  </a:lnTo>
                  <a:lnTo>
                    <a:pt x="7194423" y="4291457"/>
                  </a:lnTo>
                  <a:lnTo>
                    <a:pt x="7213473" y="4291457"/>
                  </a:lnTo>
                  <a:cubicBezTo>
                    <a:pt x="7213473" y="4403090"/>
                    <a:pt x="7122795" y="4493387"/>
                    <a:pt x="7010908" y="4493387"/>
                  </a:cubicBezTo>
                  <a:lnTo>
                    <a:pt x="7010908" y="4474337"/>
                  </a:lnTo>
                  <a:lnTo>
                    <a:pt x="7010908" y="4493387"/>
                  </a:lnTo>
                  <a:lnTo>
                    <a:pt x="202565" y="4493387"/>
                  </a:lnTo>
                  <a:lnTo>
                    <a:pt x="202565" y="4474337"/>
                  </a:lnTo>
                  <a:lnTo>
                    <a:pt x="202565" y="4493387"/>
                  </a:lnTo>
                  <a:cubicBezTo>
                    <a:pt x="90678" y="4493387"/>
                    <a:pt x="0" y="4403090"/>
                    <a:pt x="0" y="4291457"/>
                  </a:cubicBezTo>
                  <a:lnTo>
                    <a:pt x="0" y="201930"/>
                  </a:lnTo>
                  <a:lnTo>
                    <a:pt x="19050" y="201930"/>
                  </a:lnTo>
                  <a:lnTo>
                    <a:pt x="0" y="201930"/>
                  </a:lnTo>
                  <a:moveTo>
                    <a:pt x="38100" y="201930"/>
                  </a:moveTo>
                  <a:lnTo>
                    <a:pt x="38100" y="4291457"/>
                  </a:lnTo>
                  <a:lnTo>
                    <a:pt x="19050" y="4291457"/>
                  </a:lnTo>
                  <a:lnTo>
                    <a:pt x="38100" y="4291457"/>
                  </a:lnTo>
                  <a:cubicBezTo>
                    <a:pt x="38100" y="4381881"/>
                    <a:pt x="111633" y="4455287"/>
                    <a:pt x="202565" y="4455287"/>
                  </a:cubicBezTo>
                  <a:lnTo>
                    <a:pt x="7010908" y="4455287"/>
                  </a:lnTo>
                  <a:cubicBezTo>
                    <a:pt x="7101839" y="4455287"/>
                    <a:pt x="7175373" y="4381881"/>
                    <a:pt x="7175373" y="4291457"/>
                  </a:cubicBezTo>
                  <a:lnTo>
                    <a:pt x="7175373" y="201930"/>
                  </a:lnTo>
                  <a:cubicBezTo>
                    <a:pt x="7175373" y="111506"/>
                    <a:pt x="7101839" y="38100"/>
                    <a:pt x="7010908" y="38100"/>
                  </a:cubicBezTo>
                  <a:lnTo>
                    <a:pt x="202565" y="38100"/>
                  </a:lnTo>
                  <a:lnTo>
                    <a:pt x="202565" y="19050"/>
                  </a:lnTo>
                  <a:lnTo>
                    <a:pt x="202565" y="38100"/>
                  </a:lnTo>
                  <a:cubicBezTo>
                    <a:pt x="111633" y="38100"/>
                    <a:pt x="38100" y="111506"/>
                    <a:pt x="38100" y="201930"/>
                  </a:cubicBezTo>
                  <a:close/>
                </a:path>
              </a:pathLst>
            </a:custGeom>
            <a:solidFill>
              <a:srgbClr val="194A99"/>
            </a:solidFill>
          </p:spPr>
          <p:txBody>
            <a:bodyPr/>
            <a:lstStyle/>
            <a:p>
              <a:endParaRPr lang="en-IN"/>
            </a:p>
          </p:txBody>
        </p:sp>
      </p:grpSp>
      <p:grpSp>
        <p:nvGrpSpPr>
          <p:cNvPr id="11" name="Group 11"/>
          <p:cNvGrpSpPr/>
          <p:nvPr/>
        </p:nvGrpSpPr>
        <p:grpSpPr>
          <a:xfrm>
            <a:off x="828824" y="3046362"/>
            <a:ext cx="114300" cy="3341489"/>
            <a:chOff x="0" y="0"/>
            <a:chExt cx="152400" cy="4455318"/>
          </a:xfrm>
        </p:grpSpPr>
        <p:sp>
          <p:nvSpPr>
            <p:cNvPr id="12" name="Freeform 12"/>
            <p:cNvSpPr/>
            <p:nvPr/>
          </p:nvSpPr>
          <p:spPr>
            <a:xfrm>
              <a:off x="0" y="0"/>
              <a:ext cx="152400" cy="4455287"/>
            </a:xfrm>
            <a:custGeom>
              <a:avLst/>
              <a:gdLst/>
              <a:ahLst/>
              <a:cxnLst/>
              <a:rect l="l" t="t" r="r" b="b"/>
              <a:pathLst>
                <a:path w="152400" h="4455287">
                  <a:moveTo>
                    <a:pt x="0" y="76200"/>
                  </a:moveTo>
                  <a:cubicBezTo>
                    <a:pt x="0" y="34163"/>
                    <a:pt x="34163" y="0"/>
                    <a:pt x="76200" y="0"/>
                  </a:cubicBezTo>
                  <a:cubicBezTo>
                    <a:pt x="118237" y="0"/>
                    <a:pt x="152400" y="34163"/>
                    <a:pt x="152400" y="76200"/>
                  </a:cubicBezTo>
                  <a:lnTo>
                    <a:pt x="152400" y="4379087"/>
                  </a:lnTo>
                  <a:cubicBezTo>
                    <a:pt x="152400" y="4421124"/>
                    <a:pt x="118237" y="4455287"/>
                    <a:pt x="76200" y="4455287"/>
                  </a:cubicBezTo>
                  <a:cubicBezTo>
                    <a:pt x="34163" y="4455287"/>
                    <a:pt x="0" y="4421124"/>
                    <a:pt x="0" y="4379087"/>
                  </a:cubicBezTo>
                  <a:close/>
                </a:path>
              </a:pathLst>
            </a:custGeom>
            <a:solidFill>
              <a:srgbClr val="609DFF"/>
            </a:solidFill>
          </p:spPr>
          <p:txBody>
            <a:bodyPr/>
            <a:lstStyle/>
            <a:p>
              <a:endParaRPr lang="en-IN"/>
            </a:p>
          </p:txBody>
        </p:sp>
      </p:grpSp>
      <p:sp>
        <p:nvSpPr>
          <p:cNvPr id="13" name="TextBox 13"/>
          <p:cNvSpPr txBox="1"/>
          <p:nvPr/>
        </p:nvSpPr>
        <p:spPr>
          <a:xfrm>
            <a:off x="1186011" y="3270200"/>
            <a:ext cx="3930849" cy="353914"/>
          </a:xfrm>
          <a:prstGeom prst="rect">
            <a:avLst/>
          </a:prstGeom>
        </p:spPr>
        <p:txBody>
          <a:bodyPr lIns="0" tIns="0" rIns="0" bIns="0" rtlCol="0" anchor="t">
            <a:spAutoFit/>
          </a:bodyPr>
          <a:lstStyle/>
          <a:p>
            <a:pPr algn="l">
              <a:lnSpc>
                <a:spcPts val="2625"/>
              </a:lnSpc>
            </a:pPr>
            <a:r>
              <a:rPr lang="en-US" sz="2062">
                <a:solidFill>
                  <a:srgbClr val="E2E6E9"/>
                </a:solidFill>
                <a:latin typeface="Merriweather"/>
                <a:ea typeface="Merriweather"/>
                <a:cs typeface="Merriweather"/>
                <a:sym typeface="Merriweather"/>
              </a:rPr>
              <a:t>Phishing &amp; Social Engineering</a:t>
            </a:r>
          </a:p>
        </p:txBody>
      </p:sp>
      <p:sp>
        <p:nvSpPr>
          <p:cNvPr id="14" name="TextBox 14"/>
          <p:cNvSpPr txBox="1"/>
          <p:nvPr/>
        </p:nvSpPr>
        <p:spPr>
          <a:xfrm>
            <a:off x="1186011" y="3695551"/>
            <a:ext cx="4809976" cy="1771650"/>
          </a:xfrm>
          <a:prstGeom prst="rect">
            <a:avLst/>
          </a:prstGeom>
        </p:spPr>
        <p:txBody>
          <a:bodyPr lIns="0" tIns="0" rIns="0" bIns="0" rtlCol="0" anchor="t">
            <a:spAutoFit/>
          </a:bodyPr>
          <a:lstStyle/>
          <a:p>
            <a:pPr algn="l">
              <a:lnSpc>
                <a:spcPts val="2687"/>
              </a:lnSpc>
            </a:pPr>
            <a:r>
              <a:rPr lang="en-US" sz="1687">
                <a:solidFill>
                  <a:srgbClr val="E2E6E9"/>
                </a:solidFill>
                <a:latin typeface="Merriweather"/>
                <a:ea typeface="Merriweather"/>
                <a:cs typeface="Merriweather"/>
                <a:sym typeface="Merriweather"/>
              </a:rPr>
              <a:t>These attacks trick employees or vendors into revealing credentials or installing malware. Modern phishing emails are highly sophisticated, often mimicking legitimate communications perfectly.</a:t>
            </a:r>
          </a:p>
        </p:txBody>
      </p:sp>
      <p:grpSp>
        <p:nvGrpSpPr>
          <p:cNvPr id="15" name="Group 15"/>
          <p:cNvGrpSpPr/>
          <p:nvPr/>
        </p:nvGrpSpPr>
        <p:grpSpPr>
          <a:xfrm>
            <a:off x="6438900" y="3032075"/>
            <a:ext cx="5410051" cy="3370064"/>
            <a:chOff x="0" y="0"/>
            <a:chExt cx="7213402" cy="4493418"/>
          </a:xfrm>
        </p:grpSpPr>
        <p:sp>
          <p:nvSpPr>
            <p:cNvPr id="16" name="Freeform 16"/>
            <p:cNvSpPr/>
            <p:nvPr/>
          </p:nvSpPr>
          <p:spPr>
            <a:xfrm>
              <a:off x="19050" y="19050"/>
              <a:ext cx="7175373" cy="4455287"/>
            </a:xfrm>
            <a:custGeom>
              <a:avLst/>
              <a:gdLst/>
              <a:ahLst/>
              <a:cxnLst/>
              <a:rect l="l" t="t" r="r" b="b"/>
              <a:pathLst>
                <a:path w="7175373" h="4455287">
                  <a:moveTo>
                    <a:pt x="0" y="182880"/>
                  </a:moveTo>
                  <a:cubicBezTo>
                    <a:pt x="0" y="81915"/>
                    <a:pt x="82169" y="0"/>
                    <a:pt x="183515" y="0"/>
                  </a:cubicBezTo>
                  <a:lnTo>
                    <a:pt x="6991858" y="0"/>
                  </a:lnTo>
                  <a:cubicBezTo>
                    <a:pt x="7093203" y="0"/>
                    <a:pt x="7175373" y="81915"/>
                    <a:pt x="7175373" y="182880"/>
                  </a:cubicBezTo>
                  <a:lnTo>
                    <a:pt x="7175373" y="4272407"/>
                  </a:lnTo>
                  <a:cubicBezTo>
                    <a:pt x="7175373" y="4373372"/>
                    <a:pt x="7093203" y="4455287"/>
                    <a:pt x="6991858" y="4455287"/>
                  </a:cubicBezTo>
                  <a:lnTo>
                    <a:pt x="183515" y="4455287"/>
                  </a:lnTo>
                  <a:cubicBezTo>
                    <a:pt x="82169" y="4455287"/>
                    <a:pt x="0" y="4373372"/>
                    <a:pt x="0" y="4272407"/>
                  </a:cubicBezTo>
                  <a:close/>
                </a:path>
              </a:pathLst>
            </a:custGeom>
            <a:solidFill>
              <a:srgbClr val="09151A">
                <a:alpha val="90196"/>
              </a:srgbClr>
            </a:solidFill>
          </p:spPr>
          <p:txBody>
            <a:bodyPr/>
            <a:lstStyle/>
            <a:p>
              <a:endParaRPr lang="en-IN"/>
            </a:p>
          </p:txBody>
        </p:sp>
        <p:sp>
          <p:nvSpPr>
            <p:cNvPr id="17" name="Freeform 17"/>
            <p:cNvSpPr/>
            <p:nvPr/>
          </p:nvSpPr>
          <p:spPr>
            <a:xfrm>
              <a:off x="0" y="0"/>
              <a:ext cx="7213473" cy="4493387"/>
            </a:xfrm>
            <a:custGeom>
              <a:avLst/>
              <a:gdLst/>
              <a:ahLst/>
              <a:cxnLst/>
              <a:rect l="l" t="t" r="r" b="b"/>
              <a:pathLst>
                <a:path w="7213473" h="4493387">
                  <a:moveTo>
                    <a:pt x="0" y="201930"/>
                  </a:moveTo>
                  <a:cubicBezTo>
                    <a:pt x="0" y="90297"/>
                    <a:pt x="90678" y="0"/>
                    <a:pt x="202565" y="0"/>
                  </a:cubicBezTo>
                  <a:lnTo>
                    <a:pt x="7010908" y="0"/>
                  </a:lnTo>
                  <a:lnTo>
                    <a:pt x="7010908" y="19050"/>
                  </a:lnTo>
                  <a:lnTo>
                    <a:pt x="7010908" y="0"/>
                  </a:lnTo>
                  <a:cubicBezTo>
                    <a:pt x="7122668" y="0"/>
                    <a:pt x="7213473" y="90297"/>
                    <a:pt x="7213473" y="201930"/>
                  </a:cubicBezTo>
                  <a:lnTo>
                    <a:pt x="7194423" y="201930"/>
                  </a:lnTo>
                  <a:lnTo>
                    <a:pt x="7213473" y="201930"/>
                  </a:lnTo>
                  <a:lnTo>
                    <a:pt x="7213473" y="4291457"/>
                  </a:lnTo>
                  <a:lnTo>
                    <a:pt x="7194423" y="4291457"/>
                  </a:lnTo>
                  <a:lnTo>
                    <a:pt x="7213473" y="4291457"/>
                  </a:lnTo>
                  <a:cubicBezTo>
                    <a:pt x="7213473" y="4403090"/>
                    <a:pt x="7122795" y="4493387"/>
                    <a:pt x="7010908" y="4493387"/>
                  </a:cubicBezTo>
                  <a:lnTo>
                    <a:pt x="7010908" y="4474337"/>
                  </a:lnTo>
                  <a:lnTo>
                    <a:pt x="7010908" y="4493387"/>
                  </a:lnTo>
                  <a:lnTo>
                    <a:pt x="202565" y="4493387"/>
                  </a:lnTo>
                  <a:lnTo>
                    <a:pt x="202565" y="4474337"/>
                  </a:lnTo>
                  <a:lnTo>
                    <a:pt x="202565" y="4493387"/>
                  </a:lnTo>
                  <a:cubicBezTo>
                    <a:pt x="90678" y="4493387"/>
                    <a:pt x="0" y="4403090"/>
                    <a:pt x="0" y="4291457"/>
                  </a:cubicBezTo>
                  <a:lnTo>
                    <a:pt x="0" y="201930"/>
                  </a:lnTo>
                  <a:lnTo>
                    <a:pt x="19050" y="201930"/>
                  </a:lnTo>
                  <a:lnTo>
                    <a:pt x="0" y="201930"/>
                  </a:lnTo>
                  <a:moveTo>
                    <a:pt x="38100" y="201930"/>
                  </a:moveTo>
                  <a:lnTo>
                    <a:pt x="38100" y="4291457"/>
                  </a:lnTo>
                  <a:lnTo>
                    <a:pt x="19050" y="4291457"/>
                  </a:lnTo>
                  <a:lnTo>
                    <a:pt x="38100" y="4291457"/>
                  </a:lnTo>
                  <a:cubicBezTo>
                    <a:pt x="38100" y="4381881"/>
                    <a:pt x="111633" y="4455287"/>
                    <a:pt x="202565" y="4455287"/>
                  </a:cubicBezTo>
                  <a:lnTo>
                    <a:pt x="7010908" y="4455287"/>
                  </a:lnTo>
                  <a:cubicBezTo>
                    <a:pt x="7101839" y="4455287"/>
                    <a:pt x="7175373" y="4381881"/>
                    <a:pt x="7175373" y="4291457"/>
                  </a:cubicBezTo>
                  <a:lnTo>
                    <a:pt x="7175373" y="201930"/>
                  </a:lnTo>
                  <a:cubicBezTo>
                    <a:pt x="7175373" y="111506"/>
                    <a:pt x="7101839" y="38100"/>
                    <a:pt x="7010908" y="38100"/>
                  </a:cubicBezTo>
                  <a:lnTo>
                    <a:pt x="202565" y="38100"/>
                  </a:lnTo>
                  <a:lnTo>
                    <a:pt x="202565" y="19050"/>
                  </a:lnTo>
                  <a:lnTo>
                    <a:pt x="202565" y="38100"/>
                  </a:lnTo>
                  <a:cubicBezTo>
                    <a:pt x="111633" y="38100"/>
                    <a:pt x="38100" y="111506"/>
                    <a:pt x="38100" y="201930"/>
                  </a:cubicBezTo>
                  <a:close/>
                </a:path>
              </a:pathLst>
            </a:custGeom>
            <a:solidFill>
              <a:srgbClr val="194A99"/>
            </a:solidFill>
          </p:spPr>
          <p:txBody>
            <a:bodyPr/>
            <a:lstStyle/>
            <a:p>
              <a:endParaRPr lang="en-IN"/>
            </a:p>
          </p:txBody>
        </p:sp>
      </p:grpSp>
      <p:grpSp>
        <p:nvGrpSpPr>
          <p:cNvPr id="18" name="Group 18"/>
          <p:cNvGrpSpPr/>
          <p:nvPr/>
        </p:nvGrpSpPr>
        <p:grpSpPr>
          <a:xfrm>
            <a:off x="6424612" y="3046362"/>
            <a:ext cx="114300" cy="3341489"/>
            <a:chOff x="0" y="0"/>
            <a:chExt cx="152400" cy="4455318"/>
          </a:xfrm>
        </p:grpSpPr>
        <p:sp>
          <p:nvSpPr>
            <p:cNvPr id="19" name="Freeform 19"/>
            <p:cNvSpPr/>
            <p:nvPr/>
          </p:nvSpPr>
          <p:spPr>
            <a:xfrm>
              <a:off x="0" y="0"/>
              <a:ext cx="152400" cy="4455287"/>
            </a:xfrm>
            <a:custGeom>
              <a:avLst/>
              <a:gdLst/>
              <a:ahLst/>
              <a:cxnLst/>
              <a:rect l="l" t="t" r="r" b="b"/>
              <a:pathLst>
                <a:path w="152400" h="4455287">
                  <a:moveTo>
                    <a:pt x="0" y="76200"/>
                  </a:moveTo>
                  <a:cubicBezTo>
                    <a:pt x="0" y="34163"/>
                    <a:pt x="34163" y="0"/>
                    <a:pt x="76200" y="0"/>
                  </a:cubicBezTo>
                  <a:cubicBezTo>
                    <a:pt x="118237" y="0"/>
                    <a:pt x="152400" y="34163"/>
                    <a:pt x="152400" y="76200"/>
                  </a:cubicBezTo>
                  <a:lnTo>
                    <a:pt x="152400" y="4379087"/>
                  </a:lnTo>
                  <a:cubicBezTo>
                    <a:pt x="152400" y="4421124"/>
                    <a:pt x="118237" y="4455287"/>
                    <a:pt x="76200" y="4455287"/>
                  </a:cubicBezTo>
                  <a:cubicBezTo>
                    <a:pt x="34163" y="4455287"/>
                    <a:pt x="0" y="4421124"/>
                    <a:pt x="0" y="4379087"/>
                  </a:cubicBezTo>
                  <a:close/>
                </a:path>
              </a:pathLst>
            </a:custGeom>
            <a:solidFill>
              <a:srgbClr val="609DFF"/>
            </a:solidFill>
          </p:spPr>
          <p:txBody>
            <a:bodyPr/>
            <a:lstStyle/>
            <a:p>
              <a:endParaRPr lang="en-IN"/>
            </a:p>
          </p:txBody>
        </p:sp>
      </p:grpSp>
      <p:sp>
        <p:nvSpPr>
          <p:cNvPr id="20" name="TextBox 20"/>
          <p:cNvSpPr txBox="1"/>
          <p:nvPr/>
        </p:nvSpPr>
        <p:spPr>
          <a:xfrm>
            <a:off x="6781800" y="3270200"/>
            <a:ext cx="2679352" cy="353914"/>
          </a:xfrm>
          <a:prstGeom prst="rect">
            <a:avLst/>
          </a:prstGeom>
        </p:spPr>
        <p:txBody>
          <a:bodyPr lIns="0" tIns="0" rIns="0" bIns="0" rtlCol="0" anchor="t">
            <a:spAutoFit/>
          </a:bodyPr>
          <a:lstStyle/>
          <a:p>
            <a:pPr algn="l">
              <a:lnSpc>
                <a:spcPts val="2625"/>
              </a:lnSpc>
            </a:pPr>
            <a:r>
              <a:rPr lang="en-US" sz="2062">
                <a:solidFill>
                  <a:srgbClr val="E2E6E9"/>
                </a:solidFill>
                <a:latin typeface="Merriweather"/>
                <a:ea typeface="Merriweather"/>
                <a:cs typeface="Merriweather"/>
                <a:sym typeface="Merriweather"/>
              </a:rPr>
              <a:t>Insider Threats</a:t>
            </a:r>
          </a:p>
        </p:txBody>
      </p:sp>
      <p:sp>
        <p:nvSpPr>
          <p:cNvPr id="21" name="TextBox 21"/>
          <p:cNvSpPr txBox="1"/>
          <p:nvPr/>
        </p:nvSpPr>
        <p:spPr>
          <a:xfrm>
            <a:off x="6781800" y="3695551"/>
            <a:ext cx="4809976" cy="2114550"/>
          </a:xfrm>
          <a:prstGeom prst="rect">
            <a:avLst/>
          </a:prstGeom>
        </p:spPr>
        <p:txBody>
          <a:bodyPr lIns="0" tIns="0" rIns="0" bIns="0" rtlCol="0" anchor="t">
            <a:spAutoFit/>
          </a:bodyPr>
          <a:lstStyle/>
          <a:p>
            <a:pPr algn="l">
              <a:lnSpc>
                <a:spcPts val="2687"/>
              </a:lnSpc>
            </a:pPr>
            <a:r>
              <a:rPr lang="en-US" sz="1687">
                <a:solidFill>
                  <a:srgbClr val="E2E6E9"/>
                </a:solidFill>
                <a:latin typeface="Merriweather"/>
                <a:ea typeface="Merriweather"/>
                <a:cs typeface="Merriweather"/>
                <a:sym typeface="Merriweather"/>
              </a:rPr>
              <a:t>Whether accidental (e.g., misconfigured settings, lost devices) or malicious (e.g., disgruntled employees stealing data), insider actions are a significant cause of data leaks. This often involves employees with privileged access.</a:t>
            </a:r>
          </a:p>
        </p:txBody>
      </p:sp>
      <p:grpSp>
        <p:nvGrpSpPr>
          <p:cNvPr id="22" name="Group 22"/>
          <p:cNvGrpSpPr/>
          <p:nvPr/>
        </p:nvGrpSpPr>
        <p:grpSpPr>
          <a:xfrm>
            <a:off x="12034689" y="3032075"/>
            <a:ext cx="5410200" cy="3370064"/>
            <a:chOff x="0" y="0"/>
            <a:chExt cx="7213600" cy="4493418"/>
          </a:xfrm>
        </p:grpSpPr>
        <p:sp>
          <p:nvSpPr>
            <p:cNvPr id="23" name="Freeform 23"/>
            <p:cNvSpPr/>
            <p:nvPr/>
          </p:nvSpPr>
          <p:spPr>
            <a:xfrm>
              <a:off x="19050" y="19050"/>
              <a:ext cx="7175500" cy="4455287"/>
            </a:xfrm>
            <a:custGeom>
              <a:avLst/>
              <a:gdLst/>
              <a:ahLst/>
              <a:cxnLst/>
              <a:rect l="l" t="t" r="r" b="b"/>
              <a:pathLst>
                <a:path w="7175500" h="4455287">
                  <a:moveTo>
                    <a:pt x="0" y="182880"/>
                  </a:moveTo>
                  <a:cubicBezTo>
                    <a:pt x="0" y="81915"/>
                    <a:pt x="82169" y="0"/>
                    <a:pt x="183515" y="0"/>
                  </a:cubicBezTo>
                  <a:lnTo>
                    <a:pt x="6991985" y="0"/>
                  </a:lnTo>
                  <a:cubicBezTo>
                    <a:pt x="7093331" y="0"/>
                    <a:pt x="7175500" y="81915"/>
                    <a:pt x="7175500" y="182880"/>
                  </a:cubicBezTo>
                  <a:lnTo>
                    <a:pt x="7175500" y="4272407"/>
                  </a:lnTo>
                  <a:cubicBezTo>
                    <a:pt x="7175500" y="4373372"/>
                    <a:pt x="7093331" y="4455287"/>
                    <a:pt x="6991985" y="4455287"/>
                  </a:cubicBezTo>
                  <a:lnTo>
                    <a:pt x="183515" y="4455287"/>
                  </a:lnTo>
                  <a:cubicBezTo>
                    <a:pt x="82169" y="4455287"/>
                    <a:pt x="0" y="4373372"/>
                    <a:pt x="0" y="4272407"/>
                  </a:cubicBezTo>
                  <a:close/>
                </a:path>
              </a:pathLst>
            </a:custGeom>
            <a:solidFill>
              <a:srgbClr val="09151A">
                <a:alpha val="90196"/>
              </a:srgbClr>
            </a:solidFill>
          </p:spPr>
          <p:txBody>
            <a:bodyPr/>
            <a:lstStyle/>
            <a:p>
              <a:endParaRPr lang="en-IN"/>
            </a:p>
          </p:txBody>
        </p:sp>
        <p:sp>
          <p:nvSpPr>
            <p:cNvPr id="24" name="Freeform 24"/>
            <p:cNvSpPr/>
            <p:nvPr/>
          </p:nvSpPr>
          <p:spPr>
            <a:xfrm>
              <a:off x="0" y="0"/>
              <a:ext cx="7213600" cy="4493387"/>
            </a:xfrm>
            <a:custGeom>
              <a:avLst/>
              <a:gdLst/>
              <a:ahLst/>
              <a:cxnLst/>
              <a:rect l="l" t="t" r="r" b="b"/>
              <a:pathLst>
                <a:path w="7213600" h="4493387">
                  <a:moveTo>
                    <a:pt x="0" y="201930"/>
                  </a:moveTo>
                  <a:cubicBezTo>
                    <a:pt x="0" y="90297"/>
                    <a:pt x="90678" y="0"/>
                    <a:pt x="202565" y="0"/>
                  </a:cubicBezTo>
                  <a:lnTo>
                    <a:pt x="7011035" y="0"/>
                  </a:lnTo>
                  <a:lnTo>
                    <a:pt x="7011035" y="19050"/>
                  </a:lnTo>
                  <a:lnTo>
                    <a:pt x="7011035" y="0"/>
                  </a:lnTo>
                  <a:cubicBezTo>
                    <a:pt x="7122922" y="0"/>
                    <a:pt x="7213600" y="90297"/>
                    <a:pt x="7213600" y="201930"/>
                  </a:cubicBezTo>
                  <a:lnTo>
                    <a:pt x="7194550" y="201930"/>
                  </a:lnTo>
                  <a:lnTo>
                    <a:pt x="7213600" y="201930"/>
                  </a:lnTo>
                  <a:lnTo>
                    <a:pt x="7213600" y="4291457"/>
                  </a:lnTo>
                  <a:lnTo>
                    <a:pt x="7194550" y="4291457"/>
                  </a:lnTo>
                  <a:lnTo>
                    <a:pt x="7213600" y="4291457"/>
                  </a:lnTo>
                  <a:cubicBezTo>
                    <a:pt x="7213600" y="4403090"/>
                    <a:pt x="7122922" y="4493387"/>
                    <a:pt x="7011035" y="4493387"/>
                  </a:cubicBezTo>
                  <a:lnTo>
                    <a:pt x="7011035" y="4474337"/>
                  </a:lnTo>
                  <a:lnTo>
                    <a:pt x="7011035" y="4493387"/>
                  </a:lnTo>
                  <a:lnTo>
                    <a:pt x="202565" y="4493387"/>
                  </a:lnTo>
                  <a:lnTo>
                    <a:pt x="202565" y="4474337"/>
                  </a:lnTo>
                  <a:lnTo>
                    <a:pt x="202565" y="4493387"/>
                  </a:lnTo>
                  <a:cubicBezTo>
                    <a:pt x="90678" y="4493387"/>
                    <a:pt x="0" y="4403090"/>
                    <a:pt x="0" y="4291457"/>
                  </a:cubicBezTo>
                  <a:lnTo>
                    <a:pt x="0" y="201930"/>
                  </a:lnTo>
                  <a:lnTo>
                    <a:pt x="19050" y="201930"/>
                  </a:lnTo>
                  <a:lnTo>
                    <a:pt x="0" y="201930"/>
                  </a:lnTo>
                  <a:moveTo>
                    <a:pt x="38100" y="201930"/>
                  </a:moveTo>
                  <a:lnTo>
                    <a:pt x="38100" y="4291457"/>
                  </a:lnTo>
                  <a:lnTo>
                    <a:pt x="19050" y="4291457"/>
                  </a:lnTo>
                  <a:lnTo>
                    <a:pt x="38100" y="4291457"/>
                  </a:lnTo>
                  <a:cubicBezTo>
                    <a:pt x="38100" y="4381881"/>
                    <a:pt x="111633" y="4455287"/>
                    <a:pt x="202565" y="4455287"/>
                  </a:cubicBezTo>
                  <a:lnTo>
                    <a:pt x="7011035" y="4455287"/>
                  </a:lnTo>
                  <a:cubicBezTo>
                    <a:pt x="7101967" y="4455287"/>
                    <a:pt x="7175500" y="4381881"/>
                    <a:pt x="7175500" y="4291457"/>
                  </a:cubicBezTo>
                  <a:lnTo>
                    <a:pt x="7175500" y="201930"/>
                  </a:lnTo>
                  <a:cubicBezTo>
                    <a:pt x="7175500" y="111506"/>
                    <a:pt x="7101967" y="38100"/>
                    <a:pt x="7011035" y="38100"/>
                  </a:cubicBezTo>
                  <a:lnTo>
                    <a:pt x="202565" y="38100"/>
                  </a:lnTo>
                  <a:lnTo>
                    <a:pt x="202565" y="19050"/>
                  </a:lnTo>
                  <a:lnTo>
                    <a:pt x="202565" y="38100"/>
                  </a:lnTo>
                  <a:cubicBezTo>
                    <a:pt x="111633" y="38100"/>
                    <a:pt x="38100" y="111506"/>
                    <a:pt x="38100" y="201930"/>
                  </a:cubicBezTo>
                  <a:close/>
                </a:path>
              </a:pathLst>
            </a:custGeom>
            <a:solidFill>
              <a:srgbClr val="194A99"/>
            </a:solidFill>
          </p:spPr>
          <p:txBody>
            <a:bodyPr/>
            <a:lstStyle/>
            <a:p>
              <a:endParaRPr lang="en-IN"/>
            </a:p>
          </p:txBody>
        </p:sp>
      </p:grpSp>
      <p:grpSp>
        <p:nvGrpSpPr>
          <p:cNvPr id="25" name="Group 25"/>
          <p:cNvGrpSpPr/>
          <p:nvPr/>
        </p:nvGrpSpPr>
        <p:grpSpPr>
          <a:xfrm>
            <a:off x="12020401" y="3046362"/>
            <a:ext cx="114300" cy="3341489"/>
            <a:chOff x="0" y="0"/>
            <a:chExt cx="152400" cy="4455318"/>
          </a:xfrm>
        </p:grpSpPr>
        <p:sp>
          <p:nvSpPr>
            <p:cNvPr id="26" name="Freeform 26"/>
            <p:cNvSpPr/>
            <p:nvPr/>
          </p:nvSpPr>
          <p:spPr>
            <a:xfrm>
              <a:off x="0" y="0"/>
              <a:ext cx="152400" cy="4455287"/>
            </a:xfrm>
            <a:custGeom>
              <a:avLst/>
              <a:gdLst/>
              <a:ahLst/>
              <a:cxnLst/>
              <a:rect l="l" t="t" r="r" b="b"/>
              <a:pathLst>
                <a:path w="152400" h="4455287">
                  <a:moveTo>
                    <a:pt x="0" y="76200"/>
                  </a:moveTo>
                  <a:cubicBezTo>
                    <a:pt x="0" y="34163"/>
                    <a:pt x="34163" y="0"/>
                    <a:pt x="76200" y="0"/>
                  </a:cubicBezTo>
                  <a:cubicBezTo>
                    <a:pt x="118237" y="0"/>
                    <a:pt x="152400" y="34163"/>
                    <a:pt x="152400" y="76200"/>
                  </a:cubicBezTo>
                  <a:lnTo>
                    <a:pt x="152400" y="4379087"/>
                  </a:lnTo>
                  <a:cubicBezTo>
                    <a:pt x="152400" y="4421124"/>
                    <a:pt x="118237" y="4455287"/>
                    <a:pt x="76200" y="4455287"/>
                  </a:cubicBezTo>
                  <a:cubicBezTo>
                    <a:pt x="34163" y="4455287"/>
                    <a:pt x="0" y="4421124"/>
                    <a:pt x="0" y="4379087"/>
                  </a:cubicBezTo>
                  <a:close/>
                </a:path>
              </a:pathLst>
            </a:custGeom>
            <a:solidFill>
              <a:srgbClr val="609DFF"/>
            </a:solidFill>
          </p:spPr>
          <p:txBody>
            <a:bodyPr/>
            <a:lstStyle/>
            <a:p>
              <a:endParaRPr lang="en-IN"/>
            </a:p>
          </p:txBody>
        </p:sp>
      </p:grpSp>
      <p:sp>
        <p:nvSpPr>
          <p:cNvPr id="27" name="TextBox 27"/>
          <p:cNvSpPr txBox="1"/>
          <p:nvPr/>
        </p:nvSpPr>
        <p:spPr>
          <a:xfrm>
            <a:off x="12377589" y="3270200"/>
            <a:ext cx="4810125" cy="688776"/>
          </a:xfrm>
          <a:prstGeom prst="rect">
            <a:avLst/>
          </a:prstGeom>
        </p:spPr>
        <p:txBody>
          <a:bodyPr lIns="0" tIns="0" rIns="0" bIns="0" rtlCol="0" anchor="t">
            <a:spAutoFit/>
          </a:bodyPr>
          <a:lstStyle/>
          <a:p>
            <a:pPr algn="l">
              <a:lnSpc>
                <a:spcPts val="2625"/>
              </a:lnSpc>
            </a:pPr>
            <a:r>
              <a:rPr lang="en-US" sz="2062">
                <a:solidFill>
                  <a:srgbClr val="E2E6E9"/>
                </a:solidFill>
                <a:latin typeface="Merriweather"/>
                <a:ea typeface="Merriweather"/>
                <a:cs typeface="Merriweather"/>
                <a:sym typeface="Merriweather"/>
              </a:rPr>
              <a:t>Outdated Software &amp; Weak Passwords</a:t>
            </a:r>
          </a:p>
        </p:txBody>
      </p:sp>
      <p:sp>
        <p:nvSpPr>
          <p:cNvPr id="28" name="TextBox 28"/>
          <p:cNvSpPr txBox="1"/>
          <p:nvPr/>
        </p:nvSpPr>
        <p:spPr>
          <a:xfrm>
            <a:off x="12377589" y="4030415"/>
            <a:ext cx="4810125" cy="2114550"/>
          </a:xfrm>
          <a:prstGeom prst="rect">
            <a:avLst/>
          </a:prstGeom>
        </p:spPr>
        <p:txBody>
          <a:bodyPr lIns="0" tIns="0" rIns="0" bIns="0" rtlCol="0" anchor="t">
            <a:spAutoFit/>
          </a:bodyPr>
          <a:lstStyle/>
          <a:p>
            <a:pPr algn="l">
              <a:lnSpc>
                <a:spcPts val="2687"/>
              </a:lnSpc>
            </a:pPr>
            <a:r>
              <a:rPr lang="en-US" sz="1687">
                <a:solidFill>
                  <a:srgbClr val="E2E6E9"/>
                </a:solidFill>
                <a:latin typeface="Merriweather"/>
                <a:ea typeface="Merriweather"/>
                <a:cs typeface="Merriweather"/>
                <a:sym typeface="Merriweather"/>
              </a:rPr>
              <a:t>Unpatched vulnerabilities in operating systems and applications are prime targets. Furthermore, weak, easily guessable, or reused passwords provide easy entry points for attackers. Many organizations still struggle with enforcing strong password policies.</a:t>
            </a:r>
          </a:p>
        </p:txBody>
      </p:sp>
      <p:grpSp>
        <p:nvGrpSpPr>
          <p:cNvPr id="29" name="Group 29"/>
          <p:cNvGrpSpPr/>
          <p:nvPr/>
        </p:nvGrpSpPr>
        <p:grpSpPr>
          <a:xfrm>
            <a:off x="843111" y="6587877"/>
            <a:ext cx="5410051" cy="2692301"/>
            <a:chOff x="0" y="0"/>
            <a:chExt cx="7213402" cy="3589735"/>
          </a:xfrm>
        </p:grpSpPr>
        <p:sp>
          <p:nvSpPr>
            <p:cNvPr id="30" name="Freeform 30"/>
            <p:cNvSpPr/>
            <p:nvPr/>
          </p:nvSpPr>
          <p:spPr>
            <a:xfrm>
              <a:off x="19050" y="19050"/>
              <a:ext cx="7175373" cy="3551682"/>
            </a:xfrm>
            <a:custGeom>
              <a:avLst/>
              <a:gdLst/>
              <a:ahLst/>
              <a:cxnLst/>
              <a:rect l="l" t="t" r="r" b="b"/>
              <a:pathLst>
                <a:path w="7175373" h="3551682">
                  <a:moveTo>
                    <a:pt x="0" y="182880"/>
                  </a:moveTo>
                  <a:cubicBezTo>
                    <a:pt x="0" y="81915"/>
                    <a:pt x="82296" y="0"/>
                    <a:pt x="183896" y="0"/>
                  </a:cubicBezTo>
                  <a:lnTo>
                    <a:pt x="6991477" y="0"/>
                  </a:lnTo>
                  <a:cubicBezTo>
                    <a:pt x="7093077" y="0"/>
                    <a:pt x="7175373" y="81915"/>
                    <a:pt x="7175373" y="182880"/>
                  </a:cubicBezTo>
                  <a:lnTo>
                    <a:pt x="7175373" y="3368802"/>
                  </a:lnTo>
                  <a:cubicBezTo>
                    <a:pt x="7175373" y="3469767"/>
                    <a:pt x="7093077" y="3551682"/>
                    <a:pt x="6991477" y="3551682"/>
                  </a:cubicBezTo>
                  <a:lnTo>
                    <a:pt x="183896" y="3551682"/>
                  </a:lnTo>
                  <a:cubicBezTo>
                    <a:pt x="82296" y="3551682"/>
                    <a:pt x="0" y="3469767"/>
                    <a:pt x="0" y="3368802"/>
                  </a:cubicBezTo>
                  <a:close/>
                </a:path>
              </a:pathLst>
            </a:custGeom>
            <a:solidFill>
              <a:srgbClr val="09151A">
                <a:alpha val="90196"/>
              </a:srgbClr>
            </a:solidFill>
          </p:spPr>
          <p:txBody>
            <a:bodyPr/>
            <a:lstStyle/>
            <a:p>
              <a:endParaRPr lang="en-IN"/>
            </a:p>
          </p:txBody>
        </p:sp>
        <p:sp>
          <p:nvSpPr>
            <p:cNvPr id="31" name="Freeform 31"/>
            <p:cNvSpPr/>
            <p:nvPr/>
          </p:nvSpPr>
          <p:spPr>
            <a:xfrm>
              <a:off x="0" y="0"/>
              <a:ext cx="7213473" cy="3589782"/>
            </a:xfrm>
            <a:custGeom>
              <a:avLst/>
              <a:gdLst/>
              <a:ahLst/>
              <a:cxnLst/>
              <a:rect l="l" t="t" r="r" b="b"/>
              <a:pathLst>
                <a:path w="7213473" h="3589782">
                  <a:moveTo>
                    <a:pt x="0" y="201930"/>
                  </a:moveTo>
                  <a:cubicBezTo>
                    <a:pt x="0" y="90297"/>
                    <a:pt x="90932" y="0"/>
                    <a:pt x="202946" y="0"/>
                  </a:cubicBezTo>
                  <a:lnTo>
                    <a:pt x="7010527" y="0"/>
                  </a:lnTo>
                  <a:lnTo>
                    <a:pt x="7010527" y="19050"/>
                  </a:lnTo>
                  <a:lnTo>
                    <a:pt x="7010527" y="0"/>
                  </a:lnTo>
                  <a:cubicBezTo>
                    <a:pt x="7122541" y="0"/>
                    <a:pt x="7213473" y="90297"/>
                    <a:pt x="7213473" y="201930"/>
                  </a:cubicBezTo>
                  <a:lnTo>
                    <a:pt x="7194423" y="201930"/>
                  </a:lnTo>
                  <a:lnTo>
                    <a:pt x="7213473" y="201930"/>
                  </a:lnTo>
                  <a:lnTo>
                    <a:pt x="7213473" y="3387852"/>
                  </a:lnTo>
                  <a:lnTo>
                    <a:pt x="7194423" y="3387852"/>
                  </a:lnTo>
                  <a:lnTo>
                    <a:pt x="7213473" y="3387852"/>
                  </a:lnTo>
                  <a:cubicBezTo>
                    <a:pt x="7213473" y="3499485"/>
                    <a:pt x="7122541" y="3589782"/>
                    <a:pt x="7010527" y="3589782"/>
                  </a:cubicBezTo>
                  <a:lnTo>
                    <a:pt x="7010527" y="3570732"/>
                  </a:lnTo>
                  <a:lnTo>
                    <a:pt x="7010527" y="3589782"/>
                  </a:lnTo>
                  <a:lnTo>
                    <a:pt x="202946" y="3589782"/>
                  </a:lnTo>
                  <a:lnTo>
                    <a:pt x="202946" y="3570732"/>
                  </a:lnTo>
                  <a:lnTo>
                    <a:pt x="202946" y="3589782"/>
                  </a:lnTo>
                  <a:cubicBezTo>
                    <a:pt x="90932" y="3589782"/>
                    <a:pt x="0" y="3499485"/>
                    <a:pt x="0" y="3387852"/>
                  </a:cubicBezTo>
                  <a:lnTo>
                    <a:pt x="0" y="201930"/>
                  </a:lnTo>
                  <a:lnTo>
                    <a:pt x="19050" y="201930"/>
                  </a:lnTo>
                  <a:lnTo>
                    <a:pt x="0" y="201930"/>
                  </a:lnTo>
                  <a:moveTo>
                    <a:pt x="38100" y="201930"/>
                  </a:moveTo>
                  <a:lnTo>
                    <a:pt x="38100" y="3387852"/>
                  </a:lnTo>
                  <a:lnTo>
                    <a:pt x="19050" y="3387852"/>
                  </a:lnTo>
                  <a:lnTo>
                    <a:pt x="38100" y="3387852"/>
                  </a:lnTo>
                  <a:cubicBezTo>
                    <a:pt x="38100" y="3478276"/>
                    <a:pt x="111760" y="3551682"/>
                    <a:pt x="202946" y="3551682"/>
                  </a:cubicBezTo>
                  <a:lnTo>
                    <a:pt x="7010527" y="3551682"/>
                  </a:lnTo>
                  <a:cubicBezTo>
                    <a:pt x="7101586" y="3551682"/>
                    <a:pt x="7175373" y="3478276"/>
                    <a:pt x="7175373" y="3387852"/>
                  </a:cubicBezTo>
                  <a:lnTo>
                    <a:pt x="7175373" y="201930"/>
                  </a:lnTo>
                  <a:cubicBezTo>
                    <a:pt x="7175373" y="111506"/>
                    <a:pt x="7101713" y="38100"/>
                    <a:pt x="7010527" y="38100"/>
                  </a:cubicBezTo>
                  <a:lnTo>
                    <a:pt x="202946" y="38100"/>
                  </a:lnTo>
                  <a:lnTo>
                    <a:pt x="202946" y="19050"/>
                  </a:lnTo>
                  <a:lnTo>
                    <a:pt x="202946" y="38100"/>
                  </a:lnTo>
                  <a:cubicBezTo>
                    <a:pt x="111760" y="38100"/>
                    <a:pt x="38100" y="111506"/>
                    <a:pt x="38100" y="201930"/>
                  </a:cubicBezTo>
                  <a:close/>
                </a:path>
              </a:pathLst>
            </a:custGeom>
            <a:solidFill>
              <a:srgbClr val="194A99"/>
            </a:solidFill>
          </p:spPr>
          <p:txBody>
            <a:bodyPr/>
            <a:lstStyle/>
            <a:p>
              <a:endParaRPr lang="en-IN"/>
            </a:p>
          </p:txBody>
        </p:sp>
      </p:grpSp>
      <p:grpSp>
        <p:nvGrpSpPr>
          <p:cNvPr id="32" name="Group 32"/>
          <p:cNvGrpSpPr/>
          <p:nvPr/>
        </p:nvGrpSpPr>
        <p:grpSpPr>
          <a:xfrm>
            <a:off x="828824" y="6602165"/>
            <a:ext cx="114300" cy="2663726"/>
            <a:chOff x="0" y="0"/>
            <a:chExt cx="152400" cy="3551635"/>
          </a:xfrm>
        </p:grpSpPr>
        <p:sp>
          <p:nvSpPr>
            <p:cNvPr id="33" name="Freeform 33"/>
            <p:cNvSpPr/>
            <p:nvPr/>
          </p:nvSpPr>
          <p:spPr>
            <a:xfrm>
              <a:off x="0" y="0"/>
              <a:ext cx="152400" cy="3551682"/>
            </a:xfrm>
            <a:custGeom>
              <a:avLst/>
              <a:gdLst/>
              <a:ahLst/>
              <a:cxnLst/>
              <a:rect l="l" t="t" r="r" b="b"/>
              <a:pathLst>
                <a:path w="152400" h="3551682">
                  <a:moveTo>
                    <a:pt x="0" y="76200"/>
                  </a:moveTo>
                  <a:cubicBezTo>
                    <a:pt x="0" y="34163"/>
                    <a:pt x="34163" y="0"/>
                    <a:pt x="76200" y="0"/>
                  </a:cubicBezTo>
                  <a:cubicBezTo>
                    <a:pt x="118237" y="0"/>
                    <a:pt x="152400" y="34163"/>
                    <a:pt x="152400" y="76200"/>
                  </a:cubicBezTo>
                  <a:lnTo>
                    <a:pt x="152400" y="3475482"/>
                  </a:lnTo>
                  <a:cubicBezTo>
                    <a:pt x="152400" y="3517519"/>
                    <a:pt x="118237" y="3551682"/>
                    <a:pt x="76200" y="3551682"/>
                  </a:cubicBezTo>
                  <a:cubicBezTo>
                    <a:pt x="34163" y="3551682"/>
                    <a:pt x="0" y="3517519"/>
                    <a:pt x="0" y="3475482"/>
                  </a:cubicBezTo>
                  <a:close/>
                </a:path>
              </a:pathLst>
            </a:custGeom>
            <a:solidFill>
              <a:srgbClr val="609DFF"/>
            </a:solidFill>
          </p:spPr>
          <p:txBody>
            <a:bodyPr/>
            <a:lstStyle/>
            <a:p>
              <a:endParaRPr lang="en-IN"/>
            </a:p>
          </p:txBody>
        </p:sp>
      </p:grpSp>
      <p:sp>
        <p:nvSpPr>
          <p:cNvPr id="34" name="TextBox 34"/>
          <p:cNvSpPr txBox="1"/>
          <p:nvPr/>
        </p:nvSpPr>
        <p:spPr>
          <a:xfrm>
            <a:off x="1186011" y="6826002"/>
            <a:ext cx="4007346" cy="353914"/>
          </a:xfrm>
          <a:prstGeom prst="rect">
            <a:avLst/>
          </a:prstGeom>
        </p:spPr>
        <p:txBody>
          <a:bodyPr lIns="0" tIns="0" rIns="0" bIns="0" rtlCol="0" anchor="t">
            <a:spAutoFit/>
          </a:bodyPr>
          <a:lstStyle/>
          <a:p>
            <a:pPr algn="l">
              <a:lnSpc>
                <a:spcPts val="2625"/>
              </a:lnSpc>
            </a:pPr>
            <a:r>
              <a:rPr lang="en-US" sz="2062">
                <a:solidFill>
                  <a:srgbClr val="E2E6E9"/>
                </a:solidFill>
                <a:latin typeface="Merriweather"/>
                <a:ea typeface="Merriweather"/>
                <a:cs typeface="Merriweather"/>
                <a:sym typeface="Merriweather"/>
              </a:rPr>
              <a:t>Lack of Network Segmentation</a:t>
            </a:r>
          </a:p>
        </p:txBody>
      </p:sp>
      <p:sp>
        <p:nvSpPr>
          <p:cNvPr id="35" name="TextBox 35"/>
          <p:cNvSpPr txBox="1"/>
          <p:nvPr/>
        </p:nvSpPr>
        <p:spPr>
          <a:xfrm>
            <a:off x="1186011" y="7251352"/>
            <a:ext cx="4809976" cy="1771650"/>
          </a:xfrm>
          <a:prstGeom prst="rect">
            <a:avLst/>
          </a:prstGeom>
        </p:spPr>
        <p:txBody>
          <a:bodyPr lIns="0" tIns="0" rIns="0" bIns="0" rtlCol="0" anchor="t">
            <a:spAutoFit/>
          </a:bodyPr>
          <a:lstStyle/>
          <a:p>
            <a:pPr algn="l">
              <a:lnSpc>
                <a:spcPts val="2687"/>
              </a:lnSpc>
            </a:pPr>
            <a:r>
              <a:rPr lang="en-US" sz="1687">
                <a:solidFill>
                  <a:srgbClr val="E2E6E9"/>
                </a:solidFill>
                <a:latin typeface="Merriweather"/>
                <a:ea typeface="Merriweather"/>
                <a:cs typeface="Merriweather"/>
                <a:sym typeface="Merriweather"/>
              </a:rPr>
              <a:t>When networks are flat and undifferentiated, a breach in one area can quickly spread throughout the entire system. Proper segmentation isolates sensitive data, limiting an attacker's lateral movement once inside.</a:t>
            </a:r>
          </a:p>
        </p:txBody>
      </p:sp>
      <p:grpSp>
        <p:nvGrpSpPr>
          <p:cNvPr id="36" name="Group 36"/>
          <p:cNvGrpSpPr/>
          <p:nvPr/>
        </p:nvGrpSpPr>
        <p:grpSpPr>
          <a:xfrm>
            <a:off x="6438900" y="6587877"/>
            <a:ext cx="5410051" cy="2692301"/>
            <a:chOff x="0" y="0"/>
            <a:chExt cx="7213402" cy="3589735"/>
          </a:xfrm>
        </p:grpSpPr>
        <p:sp>
          <p:nvSpPr>
            <p:cNvPr id="37" name="Freeform 37"/>
            <p:cNvSpPr/>
            <p:nvPr/>
          </p:nvSpPr>
          <p:spPr>
            <a:xfrm>
              <a:off x="19050" y="19050"/>
              <a:ext cx="7175373" cy="3551682"/>
            </a:xfrm>
            <a:custGeom>
              <a:avLst/>
              <a:gdLst/>
              <a:ahLst/>
              <a:cxnLst/>
              <a:rect l="l" t="t" r="r" b="b"/>
              <a:pathLst>
                <a:path w="7175373" h="3551682">
                  <a:moveTo>
                    <a:pt x="0" y="182880"/>
                  </a:moveTo>
                  <a:cubicBezTo>
                    <a:pt x="0" y="81915"/>
                    <a:pt x="82296" y="0"/>
                    <a:pt x="183896" y="0"/>
                  </a:cubicBezTo>
                  <a:lnTo>
                    <a:pt x="6991477" y="0"/>
                  </a:lnTo>
                  <a:cubicBezTo>
                    <a:pt x="7093077" y="0"/>
                    <a:pt x="7175373" y="81915"/>
                    <a:pt x="7175373" y="182880"/>
                  </a:cubicBezTo>
                  <a:lnTo>
                    <a:pt x="7175373" y="3368802"/>
                  </a:lnTo>
                  <a:cubicBezTo>
                    <a:pt x="7175373" y="3469767"/>
                    <a:pt x="7093077" y="3551682"/>
                    <a:pt x="6991477" y="3551682"/>
                  </a:cubicBezTo>
                  <a:lnTo>
                    <a:pt x="183896" y="3551682"/>
                  </a:lnTo>
                  <a:cubicBezTo>
                    <a:pt x="82296" y="3551682"/>
                    <a:pt x="0" y="3469767"/>
                    <a:pt x="0" y="3368802"/>
                  </a:cubicBezTo>
                  <a:close/>
                </a:path>
              </a:pathLst>
            </a:custGeom>
            <a:solidFill>
              <a:srgbClr val="09151A">
                <a:alpha val="90196"/>
              </a:srgbClr>
            </a:solidFill>
          </p:spPr>
          <p:txBody>
            <a:bodyPr/>
            <a:lstStyle/>
            <a:p>
              <a:endParaRPr lang="en-IN"/>
            </a:p>
          </p:txBody>
        </p:sp>
        <p:sp>
          <p:nvSpPr>
            <p:cNvPr id="38" name="Freeform 38"/>
            <p:cNvSpPr/>
            <p:nvPr/>
          </p:nvSpPr>
          <p:spPr>
            <a:xfrm>
              <a:off x="0" y="0"/>
              <a:ext cx="7213473" cy="3589782"/>
            </a:xfrm>
            <a:custGeom>
              <a:avLst/>
              <a:gdLst/>
              <a:ahLst/>
              <a:cxnLst/>
              <a:rect l="l" t="t" r="r" b="b"/>
              <a:pathLst>
                <a:path w="7213473" h="3589782">
                  <a:moveTo>
                    <a:pt x="0" y="201930"/>
                  </a:moveTo>
                  <a:cubicBezTo>
                    <a:pt x="0" y="90297"/>
                    <a:pt x="90932" y="0"/>
                    <a:pt x="202946" y="0"/>
                  </a:cubicBezTo>
                  <a:lnTo>
                    <a:pt x="7010527" y="0"/>
                  </a:lnTo>
                  <a:lnTo>
                    <a:pt x="7010527" y="19050"/>
                  </a:lnTo>
                  <a:lnTo>
                    <a:pt x="7010527" y="0"/>
                  </a:lnTo>
                  <a:cubicBezTo>
                    <a:pt x="7122541" y="0"/>
                    <a:pt x="7213473" y="90297"/>
                    <a:pt x="7213473" y="201930"/>
                  </a:cubicBezTo>
                  <a:lnTo>
                    <a:pt x="7194423" y="201930"/>
                  </a:lnTo>
                  <a:lnTo>
                    <a:pt x="7213473" y="201930"/>
                  </a:lnTo>
                  <a:lnTo>
                    <a:pt x="7213473" y="3387852"/>
                  </a:lnTo>
                  <a:lnTo>
                    <a:pt x="7194423" y="3387852"/>
                  </a:lnTo>
                  <a:lnTo>
                    <a:pt x="7213473" y="3387852"/>
                  </a:lnTo>
                  <a:cubicBezTo>
                    <a:pt x="7213473" y="3499485"/>
                    <a:pt x="7122541" y="3589782"/>
                    <a:pt x="7010527" y="3589782"/>
                  </a:cubicBezTo>
                  <a:lnTo>
                    <a:pt x="7010527" y="3570732"/>
                  </a:lnTo>
                  <a:lnTo>
                    <a:pt x="7010527" y="3589782"/>
                  </a:lnTo>
                  <a:lnTo>
                    <a:pt x="202946" y="3589782"/>
                  </a:lnTo>
                  <a:lnTo>
                    <a:pt x="202946" y="3570732"/>
                  </a:lnTo>
                  <a:lnTo>
                    <a:pt x="202946" y="3589782"/>
                  </a:lnTo>
                  <a:cubicBezTo>
                    <a:pt x="90932" y="3589782"/>
                    <a:pt x="0" y="3499485"/>
                    <a:pt x="0" y="3387852"/>
                  </a:cubicBezTo>
                  <a:lnTo>
                    <a:pt x="0" y="201930"/>
                  </a:lnTo>
                  <a:lnTo>
                    <a:pt x="19050" y="201930"/>
                  </a:lnTo>
                  <a:lnTo>
                    <a:pt x="0" y="201930"/>
                  </a:lnTo>
                  <a:moveTo>
                    <a:pt x="38100" y="201930"/>
                  </a:moveTo>
                  <a:lnTo>
                    <a:pt x="38100" y="3387852"/>
                  </a:lnTo>
                  <a:lnTo>
                    <a:pt x="19050" y="3387852"/>
                  </a:lnTo>
                  <a:lnTo>
                    <a:pt x="38100" y="3387852"/>
                  </a:lnTo>
                  <a:cubicBezTo>
                    <a:pt x="38100" y="3478276"/>
                    <a:pt x="111760" y="3551682"/>
                    <a:pt x="202946" y="3551682"/>
                  </a:cubicBezTo>
                  <a:lnTo>
                    <a:pt x="7010527" y="3551682"/>
                  </a:lnTo>
                  <a:cubicBezTo>
                    <a:pt x="7101586" y="3551682"/>
                    <a:pt x="7175373" y="3478276"/>
                    <a:pt x="7175373" y="3387852"/>
                  </a:cubicBezTo>
                  <a:lnTo>
                    <a:pt x="7175373" y="201930"/>
                  </a:lnTo>
                  <a:cubicBezTo>
                    <a:pt x="7175373" y="111506"/>
                    <a:pt x="7101713" y="38100"/>
                    <a:pt x="7010527" y="38100"/>
                  </a:cubicBezTo>
                  <a:lnTo>
                    <a:pt x="202946" y="38100"/>
                  </a:lnTo>
                  <a:lnTo>
                    <a:pt x="202946" y="19050"/>
                  </a:lnTo>
                  <a:lnTo>
                    <a:pt x="202946" y="38100"/>
                  </a:lnTo>
                  <a:cubicBezTo>
                    <a:pt x="111760" y="38100"/>
                    <a:pt x="38100" y="111506"/>
                    <a:pt x="38100" y="201930"/>
                  </a:cubicBezTo>
                  <a:close/>
                </a:path>
              </a:pathLst>
            </a:custGeom>
            <a:solidFill>
              <a:srgbClr val="194A99"/>
            </a:solidFill>
          </p:spPr>
          <p:txBody>
            <a:bodyPr/>
            <a:lstStyle/>
            <a:p>
              <a:endParaRPr lang="en-IN"/>
            </a:p>
          </p:txBody>
        </p:sp>
      </p:grpSp>
      <p:grpSp>
        <p:nvGrpSpPr>
          <p:cNvPr id="39" name="Group 39"/>
          <p:cNvGrpSpPr/>
          <p:nvPr/>
        </p:nvGrpSpPr>
        <p:grpSpPr>
          <a:xfrm>
            <a:off x="6424612" y="6602165"/>
            <a:ext cx="114300" cy="2663726"/>
            <a:chOff x="0" y="0"/>
            <a:chExt cx="152400" cy="3551635"/>
          </a:xfrm>
        </p:grpSpPr>
        <p:sp>
          <p:nvSpPr>
            <p:cNvPr id="40" name="Freeform 40"/>
            <p:cNvSpPr/>
            <p:nvPr/>
          </p:nvSpPr>
          <p:spPr>
            <a:xfrm>
              <a:off x="0" y="0"/>
              <a:ext cx="152400" cy="3551682"/>
            </a:xfrm>
            <a:custGeom>
              <a:avLst/>
              <a:gdLst/>
              <a:ahLst/>
              <a:cxnLst/>
              <a:rect l="l" t="t" r="r" b="b"/>
              <a:pathLst>
                <a:path w="152400" h="3551682">
                  <a:moveTo>
                    <a:pt x="0" y="76200"/>
                  </a:moveTo>
                  <a:cubicBezTo>
                    <a:pt x="0" y="34163"/>
                    <a:pt x="34163" y="0"/>
                    <a:pt x="76200" y="0"/>
                  </a:cubicBezTo>
                  <a:cubicBezTo>
                    <a:pt x="118237" y="0"/>
                    <a:pt x="152400" y="34163"/>
                    <a:pt x="152400" y="76200"/>
                  </a:cubicBezTo>
                  <a:lnTo>
                    <a:pt x="152400" y="3475482"/>
                  </a:lnTo>
                  <a:cubicBezTo>
                    <a:pt x="152400" y="3517519"/>
                    <a:pt x="118237" y="3551682"/>
                    <a:pt x="76200" y="3551682"/>
                  </a:cubicBezTo>
                  <a:cubicBezTo>
                    <a:pt x="34163" y="3551682"/>
                    <a:pt x="0" y="3517519"/>
                    <a:pt x="0" y="3475482"/>
                  </a:cubicBezTo>
                  <a:close/>
                </a:path>
              </a:pathLst>
            </a:custGeom>
            <a:solidFill>
              <a:srgbClr val="609DFF"/>
            </a:solidFill>
          </p:spPr>
          <p:txBody>
            <a:bodyPr/>
            <a:lstStyle/>
            <a:p>
              <a:endParaRPr lang="en-IN"/>
            </a:p>
          </p:txBody>
        </p:sp>
      </p:grpSp>
      <p:sp>
        <p:nvSpPr>
          <p:cNvPr id="41" name="TextBox 41"/>
          <p:cNvSpPr txBox="1"/>
          <p:nvPr/>
        </p:nvSpPr>
        <p:spPr>
          <a:xfrm>
            <a:off x="6781800" y="6826002"/>
            <a:ext cx="4104085" cy="353914"/>
          </a:xfrm>
          <a:prstGeom prst="rect">
            <a:avLst/>
          </a:prstGeom>
        </p:spPr>
        <p:txBody>
          <a:bodyPr lIns="0" tIns="0" rIns="0" bIns="0" rtlCol="0" anchor="t">
            <a:spAutoFit/>
          </a:bodyPr>
          <a:lstStyle/>
          <a:p>
            <a:pPr algn="l">
              <a:lnSpc>
                <a:spcPts val="2625"/>
              </a:lnSpc>
            </a:pPr>
            <a:r>
              <a:rPr lang="en-US" sz="2062">
                <a:solidFill>
                  <a:srgbClr val="E2E6E9"/>
                </a:solidFill>
                <a:latin typeface="Merriweather"/>
                <a:ea typeface="Merriweather"/>
                <a:cs typeface="Merriweather"/>
                <a:sym typeface="Merriweather"/>
              </a:rPr>
              <a:t>Vendor &amp; Third-Party Oversight</a:t>
            </a:r>
          </a:p>
        </p:txBody>
      </p:sp>
      <p:sp>
        <p:nvSpPr>
          <p:cNvPr id="42" name="TextBox 42"/>
          <p:cNvSpPr txBox="1"/>
          <p:nvPr/>
        </p:nvSpPr>
        <p:spPr>
          <a:xfrm>
            <a:off x="6781800" y="7251352"/>
            <a:ext cx="4809976" cy="1771650"/>
          </a:xfrm>
          <a:prstGeom prst="rect">
            <a:avLst/>
          </a:prstGeom>
        </p:spPr>
        <p:txBody>
          <a:bodyPr lIns="0" tIns="0" rIns="0" bIns="0" rtlCol="0" anchor="t">
            <a:spAutoFit/>
          </a:bodyPr>
          <a:lstStyle/>
          <a:p>
            <a:pPr algn="l">
              <a:lnSpc>
                <a:spcPts val="2687"/>
              </a:lnSpc>
            </a:pPr>
            <a:r>
              <a:rPr lang="en-US" sz="1687">
                <a:solidFill>
                  <a:srgbClr val="E2E6E9"/>
                </a:solidFill>
                <a:latin typeface="Merriweather"/>
                <a:ea typeface="Merriweather"/>
                <a:cs typeface="Merriweather"/>
                <a:sym typeface="Merriweather"/>
              </a:rPr>
              <a:t>As seen with Target, breaches often originate from third-party vendors with less robust security. Organizations must extend their security scrutiny to their entire supply chain, including cloud service providers.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txBody>
            <a:bodyPr/>
            <a:lstStyle/>
            <a:p>
              <a:endParaRPr lang="en-IN"/>
            </a:p>
          </p:txBody>
        </p:sp>
      </p:grpSp>
      <p:sp>
        <p:nvSpPr>
          <p:cNvPr id="6" name="TextBox 6"/>
          <p:cNvSpPr txBox="1"/>
          <p:nvPr/>
        </p:nvSpPr>
        <p:spPr>
          <a:xfrm>
            <a:off x="539800" y="10373022"/>
            <a:ext cx="2024657" cy="253007"/>
          </a:xfrm>
          <a:prstGeom prst="rect">
            <a:avLst/>
          </a:prstGeom>
        </p:spPr>
        <p:txBody>
          <a:bodyPr lIns="0" tIns="0" rIns="0" bIns="0" rtlCol="0" anchor="t">
            <a:spAutoFit/>
          </a:bodyPr>
          <a:lstStyle/>
          <a:p>
            <a:pPr algn="l">
              <a:lnSpc>
                <a:spcPts val="1937"/>
              </a:lnSpc>
            </a:pPr>
            <a:r>
              <a:rPr lang="en-US" sz="1562">
                <a:solidFill>
                  <a:srgbClr val="F5F0F0"/>
                </a:solidFill>
                <a:latin typeface="Merriweather"/>
                <a:ea typeface="Merriweather"/>
                <a:cs typeface="Merriweather"/>
                <a:sym typeface="Merriweather"/>
              </a:rPr>
              <a:t>The Weakest Link</a:t>
            </a:r>
          </a:p>
        </p:txBody>
      </p:sp>
      <p:sp>
        <p:nvSpPr>
          <p:cNvPr id="7" name="TextBox 7"/>
          <p:cNvSpPr txBox="1"/>
          <p:nvPr/>
        </p:nvSpPr>
        <p:spPr>
          <a:xfrm>
            <a:off x="539800" y="10722769"/>
            <a:ext cx="10193239" cy="469999"/>
          </a:xfrm>
          <a:prstGeom prst="rect">
            <a:avLst/>
          </a:prstGeom>
        </p:spPr>
        <p:txBody>
          <a:bodyPr lIns="0" tIns="0" rIns="0" bIns="0" rtlCol="0" anchor="t">
            <a:spAutoFit/>
          </a:bodyPr>
          <a:lstStyle/>
          <a:p>
            <a:pPr marL="160238" lvl="1" indent="-80119" algn="l">
              <a:lnSpc>
                <a:spcPts val="1687"/>
              </a:lnSpc>
              <a:buFont typeface="Arial"/>
              <a:buChar char="•"/>
            </a:pPr>
            <a:r>
              <a:rPr lang="en-US" sz="1062" b="1">
                <a:solidFill>
                  <a:srgbClr val="E2E6E9"/>
                </a:solidFill>
                <a:latin typeface="Merriweather Bold"/>
                <a:ea typeface="Merriweather Bold"/>
                <a:cs typeface="Merriweather Bold"/>
                <a:sym typeface="Merriweather Bold"/>
              </a:rPr>
              <a:t>Password Reuse &amp; Phishing:</a:t>
            </a:r>
            <a:r>
              <a:rPr lang="en-US" sz="1062">
                <a:solidFill>
                  <a:srgbClr val="E2E6E9"/>
                </a:solidFill>
                <a:latin typeface="Merriweather"/>
                <a:ea typeface="Merriweather"/>
                <a:cs typeface="Merriweather"/>
                <a:sym typeface="Merriweather"/>
              </a:rPr>
              <a:t> A staggering </a:t>
            </a:r>
            <a:r>
              <a:rPr lang="en-US" sz="1062">
                <a:solidFill>
                  <a:srgbClr val="609DFF"/>
                </a:solidFill>
                <a:latin typeface="Merriweather"/>
                <a:ea typeface="Merriweather"/>
                <a:cs typeface="Merriweather"/>
                <a:sym typeface="Merriweather"/>
              </a:rPr>
              <a:t>95% of data breaches</a:t>
            </a:r>
            <a:r>
              <a:rPr lang="en-US" sz="1062">
                <a:solidFill>
                  <a:srgbClr val="E2E6E9"/>
                </a:solidFill>
                <a:latin typeface="Merriweather"/>
                <a:ea typeface="Merriweather"/>
                <a:cs typeface="Merriweather"/>
                <a:sym typeface="Merriweather"/>
              </a:rPr>
              <a:t> are linked to human error, with password reuse and successful phishing attacks being leading contributors. Users often recycle passwords across multiple platforms, meaning one compromised credential can unlock numerous accounts.</a:t>
            </a:r>
          </a:p>
        </p:txBody>
      </p:sp>
      <p:sp>
        <p:nvSpPr>
          <p:cNvPr id="8" name="TextBox 8"/>
          <p:cNvSpPr txBox="1"/>
          <p:nvPr/>
        </p:nvSpPr>
        <p:spPr>
          <a:xfrm>
            <a:off x="539800" y="11201846"/>
            <a:ext cx="10193239" cy="469999"/>
          </a:xfrm>
          <a:prstGeom prst="rect">
            <a:avLst/>
          </a:prstGeom>
        </p:spPr>
        <p:txBody>
          <a:bodyPr lIns="0" tIns="0" rIns="0" bIns="0" rtlCol="0" anchor="t">
            <a:spAutoFit/>
          </a:bodyPr>
          <a:lstStyle/>
          <a:p>
            <a:pPr marL="160238" lvl="1" indent="-80119" algn="l">
              <a:lnSpc>
                <a:spcPts val="1687"/>
              </a:lnSpc>
              <a:buFont typeface="Arial"/>
              <a:buChar char="•"/>
            </a:pPr>
            <a:r>
              <a:rPr lang="en-US" sz="1062" b="1">
                <a:solidFill>
                  <a:srgbClr val="E2E6E9"/>
                </a:solidFill>
                <a:latin typeface="Merriweather Bold"/>
                <a:ea typeface="Merriweather Bold"/>
                <a:cs typeface="Merriweather Bold"/>
                <a:sym typeface="Merriweather Bold"/>
              </a:rPr>
              <a:t>Outdated Policies:</a:t>
            </a:r>
            <a:r>
              <a:rPr lang="en-US" sz="1062">
                <a:solidFill>
                  <a:srgbClr val="E2E6E9"/>
                </a:solidFill>
                <a:latin typeface="Merriweather"/>
                <a:ea typeface="Merriweather"/>
                <a:cs typeface="Merriweather"/>
                <a:sym typeface="Merriweather"/>
              </a:rPr>
              <a:t> Security policies like forced password resets every 90 days, once thought to improve security, have been shown to </a:t>
            </a:r>
            <a:r>
              <a:rPr lang="en-US" sz="1062">
                <a:solidFill>
                  <a:srgbClr val="609DFF"/>
                </a:solidFill>
                <a:latin typeface="Merriweather"/>
                <a:ea typeface="Merriweather"/>
                <a:cs typeface="Merriweather"/>
                <a:sym typeface="Merriweather"/>
              </a:rPr>
              <a:t>weaken it</a:t>
            </a:r>
            <a:r>
              <a:rPr lang="en-US" sz="1062">
                <a:solidFill>
                  <a:srgbClr val="E2E6E9"/>
                </a:solidFill>
                <a:latin typeface="Merriweather"/>
                <a:ea typeface="Merriweather"/>
                <a:cs typeface="Merriweather"/>
                <a:sym typeface="Merriweather"/>
              </a:rPr>
              <a:t>. Users tend to create simpler, predictable passwords or merely increment existing ones, making them easier for attackers to guess.</a:t>
            </a:r>
          </a:p>
        </p:txBody>
      </p:sp>
      <p:sp>
        <p:nvSpPr>
          <p:cNvPr id="9" name="TextBox 9"/>
          <p:cNvSpPr txBox="1"/>
          <p:nvPr/>
        </p:nvSpPr>
        <p:spPr>
          <a:xfrm>
            <a:off x="539800" y="11680924"/>
            <a:ext cx="10193239" cy="469999"/>
          </a:xfrm>
          <a:prstGeom prst="rect">
            <a:avLst/>
          </a:prstGeom>
        </p:spPr>
        <p:txBody>
          <a:bodyPr lIns="0" tIns="0" rIns="0" bIns="0" rtlCol="0" anchor="t">
            <a:spAutoFit/>
          </a:bodyPr>
          <a:lstStyle/>
          <a:p>
            <a:pPr marL="160238" lvl="1" indent="-80119" algn="l">
              <a:lnSpc>
                <a:spcPts val="1687"/>
              </a:lnSpc>
              <a:buFont typeface="Arial"/>
              <a:buChar char="•"/>
            </a:pPr>
            <a:r>
              <a:rPr lang="en-US" sz="1062" b="1">
                <a:solidFill>
                  <a:srgbClr val="E2E6E9"/>
                </a:solidFill>
                <a:latin typeface="Merriweather Bold"/>
                <a:ea typeface="Merriweather Bold"/>
                <a:cs typeface="Merriweather Bold"/>
                <a:sym typeface="Merriweather Bold"/>
              </a:rPr>
              <a:t>AI-Driven Phishing:</a:t>
            </a:r>
            <a:r>
              <a:rPr lang="en-US" sz="1062">
                <a:solidFill>
                  <a:srgbClr val="E2E6E9"/>
                </a:solidFill>
                <a:latin typeface="Merriweather"/>
                <a:ea typeface="Merriweather"/>
                <a:cs typeface="Merriweather"/>
                <a:sym typeface="Merriweather"/>
              </a:rPr>
              <a:t> The rise of Artificial Intelligence (AI) has empowered attackers to craft </a:t>
            </a:r>
            <a:r>
              <a:rPr lang="en-US" sz="1062">
                <a:solidFill>
                  <a:srgbClr val="609DFF"/>
                </a:solidFill>
                <a:latin typeface="Merriweather"/>
                <a:ea typeface="Merriweather"/>
                <a:cs typeface="Merriweather"/>
                <a:sym typeface="Merriweather"/>
              </a:rPr>
              <a:t>highly personalized and convincing phishing emails</a:t>
            </a:r>
            <a:r>
              <a:rPr lang="en-US" sz="1062">
                <a:solidFill>
                  <a:srgbClr val="E2E6E9"/>
                </a:solidFill>
                <a:latin typeface="Merriweather"/>
                <a:ea typeface="Merriweather"/>
                <a:cs typeface="Merriweather"/>
                <a:sym typeface="Merriweather"/>
              </a:rPr>
              <a:t>, making them even harder for users to detect. These sophisticated attacks can mimic known contacts or legitimate services, exploiting trust.</a:t>
            </a:r>
          </a:p>
        </p:txBody>
      </p:sp>
      <p:sp>
        <p:nvSpPr>
          <p:cNvPr id="10" name="TextBox 10"/>
          <p:cNvSpPr txBox="1"/>
          <p:nvPr/>
        </p:nvSpPr>
        <p:spPr>
          <a:xfrm>
            <a:off x="539800" y="12160002"/>
            <a:ext cx="10193239" cy="469999"/>
          </a:xfrm>
          <a:prstGeom prst="rect">
            <a:avLst/>
          </a:prstGeom>
        </p:spPr>
        <p:txBody>
          <a:bodyPr lIns="0" tIns="0" rIns="0" bIns="0" rtlCol="0" anchor="t">
            <a:spAutoFit/>
          </a:bodyPr>
          <a:lstStyle/>
          <a:p>
            <a:pPr marL="160238" lvl="1" indent="-80119" algn="l">
              <a:lnSpc>
                <a:spcPts val="1687"/>
              </a:lnSpc>
              <a:buFont typeface="Arial"/>
              <a:buChar char="•"/>
            </a:pPr>
            <a:r>
              <a:rPr lang="en-US" sz="1062" b="1">
                <a:solidFill>
                  <a:srgbClr val="E2E6E9"/>
                </a:solidFill>
                <a:latin typeface="Merriweather Bold"/>
                <a:ea typeface="Merriweather Bold"/>
                <a:cs typeface="Merriweather Bold"/>
                <a:sym typeface="Merriweather Bold"/>
              </a:rPr>
              <a:t>"Click First, Think Later":</a:t>
            </a:r>
            <a:r>
              <a:rPr lang="en-US" sz="1062">
                <a:solidFill>
                  <a:srgbClr val="E2E6E9"/>
                </a:solidFill>
                <a:latin typeface="Merriweather"/>
                <a:ea typeface="Merriweather"/>
                <a:cs typeface="Merriweather"/>
                <a:sym typeface="Merriweather"/>
              </a:rPr>
              <a:t> The fast-paced digital environment often leads to impulsive actions, such as clicking on suspicious links or downloading malicious attachments, without proper scrutiny.</a:t>
            </a:r>
          </a:p>
        </p:txBody>
      </p:sp>
      <p:sp>
        <p:nvSpPr>
          <p:cNvPr id="11" name="TextBox 11"/>
          <p:cNvSpPr txBox="1"/>
          <p:nvPr/>
        </p:nvSpPr>
        <p:spPr>
          <a:xfrm>
            <a:off x="5387340" y="523459"/>
            <a:ext cx="9340806" cy="638785"/>
          </a:xfrm>
          <a:prstGeom prst="rect">
            <a:avLst/>
          </a:prstGeom>
        </p:spPr>
        <p:txBody>
          <a:bodyPr lIns="0" tIns="0" rIns="0" bIns="0" rtlCol="0" anchor="t">
            <a:spAutoFit/>
          </a:bodyPr>
          <a:lstStyle/>
          <a:p>
            <a:pPr algn="l">
              <a:lnSpc>
                <a:spcPts val="4200"/>
              </a:lnSpc>
            </a:pPr>
            <a:r>
              <a:rPr lang="en-US" sz="3500" b="1">
                <a:solidFill>
                  <a:srgbClr val="FFFFFF"/>
                </a:solidFill>
                <a:latin typeface="Calibri (MS) Bold"/>
                <a:ea typeface="Calibri (MS) Bold"/>
                <a:cs typeface="Calibri (MS) Bold"/>
                <a:sym typeface="Calibri (MS) Bold"/>
              </a:rPr>
              <a:t>How To proceed with Problem Statement</a:t>
            </a:r>
          </a:p>
        </p:txBody>
      </p:sp>
      <p:grpSp>
        <p:nvGrpSpPr>
          <p:cNvPr id="12" name="Group 12"/>
          <p:cNvGrpSpPr/>
          <p:nvPr/>
        </p:nvGrpSpPr>
        <p:grpSpPr>
          <a:xfrm>
            <a:off x="1" y="2022006"/>
            <a:ext cx="17125646" cy="10819823"/>
            <a:chOff x="0" y="0"/>
            <a:chExt cx="22834194" cy="14426431"/>
          </a:xfrm>
        </p:grpSpPr>
        <p:sp>
          <p:nvSpPr>
            <p:cNvPr id="13" name="Freeform 13"/>
            <p:cNvSpPr/>
            <p:nvPr/>
          </p:nvSpPr>
          <p:spPr>
            <a:xfrm>
              <a:off x="0" y="0"/>
              <a:ext cx="22834195" cy="14426431"/>
            </a:xfrm>
            <a:custGeom>
              <a:avLst/>
              <a:gdLst/>
              <a:ahLst/>
              <a:cxnLst/>
              <a:rect l="l" t="t" r="r" b="b"/>
              <a:pathLst>
                <a:path w="22834195" h="14426431">
                  <a:moveTo>
                    <a:pt x="0" y="0"/>
                  </a:moveTo>
                  <a:lnTo>
                    <a:pt x="22834195" y="0"/>
                  </a:lnTo>
                  <a:lnTo>
                    <a:pt x="22834195" y="14426431"/>
                  </a:lnTo>
                  <a:lnTo>
                    <a:pt x="0" y="14426431"/>
                  </a:lnTo>
                  <a:close/>
                </a:path>
              </a:pathLst>
            </a:custGeom>
            <a:solidFill>
              <a:srgbClr val="000000">
                <a:alpha val="0"/>
              </a:srgbClr>
            </a:solidFill>
          </p:spPr>
          <p:txBody>
            <a:bodyPr/>
            <a:lstStyle/>
            <a:p>
              <a:endParaRPr lang="en-IN"/>
            </a:p>
          </p:txBody>
        </p:sp>
        <p:sp>
          <p:nvSpPr>
            <p:cNvPr id="14" name="TextBox 14"/>
            <p:cNvSpPr txBox="1"/>
            <p:nvPr/>
          </p:nvSpPr>
          <p:spPr>
            <a:xfrm>
              <a:off x="0" y="-47625"/>
              <a:ext cx="22834194" cy="14474056"/>
            </a:xfrm>
            <a:prstGeom prst="rect">
              <a:avLst/>
            </a:prstGeom>
          </p:spPr>
          <p:txBody>
            <a:bodyPr lIns="0" tIns="0" rIns="0" bIns="0" rtlCol="0" anchor="ctr"/>
            <a:lstStyle/>
            <a:p>
              <a:pPr algn="l">
                <a:lnSpc>
                  <a:spcPts val="2999"/>
                </a:lnSpc>
              </a:pPr>
              <a:r>
                <a:rPr lang="en-US" sz="2499">
                  <a:solidFill>
                    <a:srgbClr val="FFFFFF"/>
                  </a:solidFill>
                  <a:latin typeface="Calibri (MS)"/>
                  <a:ea typeface="Calibri (MS)"/>
                  <a:cs typeface="Calibri (MS)"/>
                  <a:sym typeface="Calibri (MS)"/>
                </a:rPr>
                <a:t>1. User Action/Input</a:t>
              </a:r>
            </a:p>
            <a:p>
              <a:pPr algn="l">
                <a:lnSpc>
                  <a:spcPts val="2999"/>
                </a:lnSpc>
              </a:pPr>
              <a:r>
                <a:rPr lang="en-US" sz="2499">
                  <a:solidFill>
                    <a:srgbClr val="FFFFFF"/>
                  </a:solidFill>
                  <a:latin typeface="Calibri (MS)"/>
                  <a:ea typeface="Calibri (MS)"/>
                  <a:cs typeface="Calibri (MS)"/>
                  <a:sym typeface="Calibri (MS)"/>
                </a:rPr>
                <a:t>When a user attempts to send or share a file/email, your DLP system intercepts this action </a:t>
              </a:r>
              <a:r>
                <a:rPr lang="en-US" sz="2499" i="1">
                  <a:solidFill>
                    <a:srgbClr val="FFFFFF"/>
                  </a:solidFill>
                  <a:latin typeface="Calibri (MS) Italics"/>
                  <a:ea typeface="Calibri (MS) Italics"/>
                  <a:cs typeface="Calibri (MS) Italics"/>
                  <a:sym typeface="Calibri (MS) Italics"/>
                </a:rPr>
                <a:t>before</a:t>
              </a:r>
              <a:r>
                <a:rPr lang="en-US" sz="2499">
                  <a:solidFill>
                    <a:srgbClr val="FFFFFF"/>
                  </a:solidFill>
                  <a:latin typeface="Calibri (MS)"/>
                  <a:ea typeface="Calibri (MS)"/>
                  <a:cs typeface="Calibri (MS)"/>
                  <a:sym typeface="Calibri (MS)"/>
                </a:rPr>
                <a:t> it proceeds to its destination.</a:t>
              </a:r>
            </a:p>
            <a:p>
              <a:pPr algn="l">
                <a:lnSpc>
                  <a:spcPts val="2999"/>
                </a:lnSpc>
              </a:pPr>
              <a:r>
                <a:rPr lang="en-US" sz="2499">
                  <a:solidFill>
                    <a:srgbClr val="FFFFFF"/>
                  </a:solidFill>
                  <a:latin typeface="Calibri (MS)"/>
                  <a:ea typeface="Calibri (MS)"/>
                  <a:cs typeface="Calibri (MS)"/>
                  <a:sym typeface="Calibri (MS)"/>
                </a:rPr>
                <a:t>2. DLP Module Interception</a:t>
              </a:r>
            </a:p>
            <a:p>
              <a:pPr algn="l">
                <a:lnSpc>
                  <a:spcPts val="2999"/>
                </a:lnSpc>
              </a:pPr>
              <a:r>
                <a:rPr lang="en-US" sz="2499">
                  <a:solidFill>
                    <a:srgbClr val="FFFFFF"/>
                  </a:solidFill>
                  <a:latin typeface="Calibri (MS)"/>
                  <a:ea typeface="Calibri (MS)"/>
                  <a:cs typeface="Calibri (MS)"/>
                  <a:sym typeface="Calibri (MS)"/>
                </a:rPr>
                <a:t>The intercepted file/email is passed directly to your DLP processing pipeline, ensuring that </a:t>
              </a:r>
              <a:r>
                <a:rPr lang="en-US" sz="2499" i="1">
                  <a:solidFill>
                    <a:srgbClr val="FFFFFF"/>
                  </a:solidFill>
                  <a:latin typeface="Calibri (MS) Italics"/>
                  <a:ea typeface="Calibri (MS) Italics"/>
                  <a:cs typeface="Calibri (MS) Italics"/>
                  <a:sym typeface="Calibri (MS) Italics"/>
                </a:rPr>
                <a:t>every</a:t>
              </a:r>
              <a:r>
                <a:rPr lang="en-US" sz="2499">
                  <a:solidFill>
                    <a:srgbClr val="FFFFFF"/>
                  </a:solidFill>
                  <a:latin typeface="Calibri (MS)"/>
                  <a:ea typeface="Calibri (MS)"/>
                  <a:cs typeface="Calibri (MS)"/>
                  <a:sym typeface="Calibri (MS)"/>
                </a:rPr>
                <a:t> item is checked regardless of its origin or type.</a:t>
              </a:r>
            </a:p>
            <a:p>
              <a:pPr algn="l">
                <a:lnSpc>
                  <a:spcPts val="2999"/>
                </a:lnSpc>
              </a:pPr>
              <a:r>
                <a:rPr lang="en-US" sz="2499">
                  <a:solidFill>
                    <a:srgbClr val="FFFFFF"/>
                  </a:solidFill>
                  <a:latin typeface="Calibri (MS)"/>
                  <a:ea typeface="Calibri (MS)"/>
                  <a:cs typeface="Calibri (MS)"/>
                  <a:sym typeface="Calibri (MS)"/>
                </a:rPr>
                <a:t>3. Detection Engine (Regex Scan)</a:t>
              </a:r>
            </a:p>
            <a:p>
              <a:pPr algn="l">
                <a:lnSpc>
                  <a:spcPts val="2999"/>
                </a:lnSpc>
              </a:pPr>
              <a:r>
                <a:rPr lang="en-US" sz="2499">
                  <a:solidFill>
                    <a:srgbClr val="FFFFFF"/>
                  </a:solidFill>
                  <a:latin typeface="Calibri (MS)"/>
                  <a:ea typeface="Calibri (MS)"/>
                  <a:cs typeface="Calibri (MS)"/>
                  <a:sym typeface="Calibri (MS)"/>
                </a:rPr>
                <a:t>Perform rule-based scanning using regular expressions (regex) to detect known patterns of sensitive data (e.g., credit card numbers, ID numbers, passwords).</a:t>
              </a:r>
            </a:p>
            <a:p>
              <a:pPr algn="l">
                <a:lnSpc>
                  <a:spcPts val="2999"/>
                </a:lnSpc>
              </a:pPr>
              <a:r>
                <a:rPr lang="en-US" sz="2499">
                  <a:solidFill>
                    <a:srgbClr val="FFFFFF"/>
                  </a:solidFill>
                  <a:latin typeface="Calibri (MS)"/>
                  <a:ea typeface="Calibri (MS)"/>
                  <a:cs typeface="Calibri (MS)"/>
                  <a:sym typeface="Calibri (MS)"/>
                </a:rPr>
                <a:t>4. Machine Learning (ML) Classifier (Optional, but Valuable)</a:t>
              </a:r>
            </a:p>
            <a:p>
              <a:pPr algn="l">
                <a:lnSpc>
                  <a:spcPts val="2999"/>
                </a:lnSpc>
              </a:pPr>
              <a:r>
                <a:rPr lang="en-US" sz="2499">
                  <a:solidFill>
                    <a:srgbClr val="FFFFFF"/>
                  </a:solidFill>
                  <a:latin typeface="Calibri (MS)"/>
                  <a:ea typeface="Calibri (MS)"/>
                  <a:cs typeface="Calibri (MS)"/>
                  <a:sym typeface="Calibri (MS)"/>
                </a:rPr>
                <a:t>For heightened accuracy, input the content into an ML model trained to recognize sensitive data in context—detecting risky content that regex might miss (such as subtle leakage or paraphrased confidential data).</a:t>
              </a:r>
            </a:p>
            <a:p>
              <a:pPr algn="l">
                <a:lnSpc>
                  <a:spcPts val="2999"/>
                </a:lnSpc>
              </a:pPr>
              <a:r>
                <a:rPr lang="en-US" sz="2499">
                  <a:solidFill>
                    <a:srgbClr val="FFFFFF"/>
                  </a:solidFill>
                  <a:latin typeface="Calibri (MS)"/>
                  <a:ea typeface="Calibri (MS)"/>
                  <a:cs typeface="Calibri (MS)"/>
                  <a:sym typeface="Calibri (MS)"/>
                </a:rPr>
                <a:t>5. Policy Engine and Decision Making</a:t>
              </a:r>
            </a:p>
            <a:p>
              <a:pPr algn="l">
                <a:lnSpc>
                  <a:spcPts val="2999"/>
                </a:lnSpc>
              </a:pPr>
              <a:r>
                <a:rPr lang="en-US" sz="2499">
                  <a:solidFill>
                    <a:srgbClr val="FFFFFF"/>
                  </a:solidFill>
                  <a:latin typeface="Calibri (MS)"/>
                  <a:ea typeface="Calibri (MS)"/>
                  <a:cs typeface="Calibri (MS)"/>
                  <a:sym typeface="Calibri (MS)"/>
                </a:rPr>
                <a:t>The system processes results from both the detection engine and ML classifier:</a:t>
              </a:r>
            </a:p>
            <a:p>
              <a:pPr algn="l">
                <a:lnSpc>
                  <a:spcPts val="2999"/>
                </a:lnSpc>
              </a:pPr>
              <a:r>
                <a:rPr lang="en-US" sz="2499">
                  <a:solidFill>
                    <a:srgbClr val="FFFFFF"/>
                  </a:solidFill>
                  <a:latin typeface="Calibri (MS)"/>
                  <a:ea typeface="Calibri (MS)"/>
                  <a:cs typeface="Calibri (MS)"/>
                  <a:sym typeface="Calibri (MS)"/>
                </a:rPr>
                <a:t>If sensitive information is detected: Block the transmission and/or Alert the appropriate user/admin.</a:t>
              </a:r>
            </a:p>
            <a:p>
              <a:pPr algn="l">
                <a:lnSpc>
                  <a:spcPts val="2999"/>
                </a:lnSpc>
              </a:pPr>
              <a:r>
                <a:rPr lang="en-US" sz="2499">
                  <a:solidFill>
                    <a:srgbClr val="FFFFFF"/>
                  </a:solidFill>
                  <a:latin typeface="Calibri (MS)"/>
                  <a:ea typeface="Calibri (MS)"/>
                  <a:cs typeface="Calibri (MS)"/>
                  <a:sym typeface="Calibri (MS)"/>
                </a:rPr>
                <a:t>If content is clean: Allow transmission as normal.</a:t>
              </a:r>
            </a:p>
            <a:p>
              <a:pPr algn="l">
                <a:lnSpc>
                  <a:spcPts val="2999"/>
                </a:lnSpc>
              </a:pPr>
              <a:r>
                <a:rPr lang="en-US" sz="2499">
                  <a:solidFill>
                    <a:srgbClr val="FFFFFF"/>
                  </a:solidFill>
                  <a:latin typeface="Calibri (MS)"/>
                  <a:ea typeface="Calibri (MS)"/>
                  <a:cs typeface="Calibri (MS)"/>
                  <a:sym typeface="Calibri (MS)"/>
                </a:rPr>
                <a:t>6. Action Enforcement</a:t>
              </a:r>
            </a:p>
            <a:p>
              <a:pPr algn="l">
                <a:lnSpc>
                  <a:spcPts val="2999"/>
                </a:lnSpc>
              </a:pPr>
              <a:r>
                <a:rPr lang="en-US" sz="2499">
                  <a:solidFill>
                    <a:srgbClr val="FFFFFF"/>
                  </a:solidFill>
                  <a:latin typeface="Calibri (MS)"/>
                  <a:ea typeface="Calibri (MS)"/>
                  <a:cs typeface="Calibri (MS)"/>
                  <a:sym typeface="Calibri (MS)"/>
                </a:rPr>
                <a:t>Execute the decision made by the policy engine:</a:t>
              </a:r>
            </a:p>
            <a:p>
              <a:pPr algn="l">
                <a:lnSpc>
                  <a:spcPts val="2999"/>
                </a:lnSpc>
              </a:pPr>
              <a:r>
                <a:rPr lang="en-US" sz="2499">
                  <a:solidFill>
                    <a:srgbClr val="FFFFFF"/>
                  </a:solidFill>
                  <a:latin typeface="Calibri (MS)"/>
                  <a:ea typeface="Calibri (MS)"/>
                  <a:cs typeface="Calibri (MS)"/>
                  <a:sym typeface="Calibri (MS)"/>
                </a:rPr>
                <a:t>Block: Stop transmission.</a:t>
              </a:r>
            </a:p>
            <a:p>
              <a:pPr algn="l">
                <a:lnSpc>
                  <a:spcPts val="2999"/>
                </a:lnSpc>
              </a:pPr>
              <a:r>
                <a:rPr lang="en-US" sz="2499">
                  <a:solidFill>
                    <a:srgbClr val="FFFFFF"/>
                  </a:solidFill>
                  <a:latin typeface="Calibri (MS)"/>
                  <a:ea typeface="Calibri (MS)"/>
                  <a:cs typeface="Calibri (MS)"/>
                  <a:sym typeface="Calibri (MS)"/>
                </a:rPr>
                <a:t>Alert: Notify the user and/or admin, providing details.</a:t>
              </a:r>
            </a:p>
            <a:p>
              <a:pPr algn="l">
                <a:lnSpc>
                  <a:spcPts val="2999"/>
                </a:lnSpc>
              </a:pPr>
              <a:r>
                <a:rPr lang="en-US" sz="2499">
                  <a:solidFill>
                    <a:srgbClr val="FFFFFF"/>
                  </a:solidFill>
                  <a:latin typeface="Calibri (MS)"/>
                  <a:ea typeface="Calibri (MS)"/>
                  <a:cs typeface="Calibri (MS)"/>
                  <a:sym typeface="Calibri (MS)"/>
                </a:rPr>
                <a:t>Allow: Proceed to send or share the file/email.</a:t>
              </a:r>
            </a:p>
            <a:p>
              <a:pPr algn="l">
                <a:lnSpc>
                  <a:spcPts val="2999"/>
                </a:lnSpc>
              </a:pPr>
              <a:r>
                <a:rPr lang="en-US" sz="2499">
                  <a:solidFill>
                    <a:srgbClr val="FFFFFF"/>
                  </a:solidFill>
                  <a:latin typeface="Calibri (MS)"/>
                  <a:ea typeface="Calibri (MS)"/>
                  <a:cs typeface="Calibri (MS)"/>
                  <a:sym typeface="Calibri (MS)"/>
                </a:rPr>
                <a:t>7. Audit Logging</a:t>
              </a:r>
            </a:p>
            <a:p>
              <a:pPr algn="l">
                <a:lnSpc>
                  <a:spcPts val="2999"/>
                </a:lnSpc>
              </a:pPr>
              <a:r>
                <a:rPr lang="en-US" sz="2499">
                  <a:solidFill>
                    <a:srgbClr val="FFFFFF"/>
                  </a:solidFill>
                  <a:latin typeface="Calibri (MS)"/>
                  <a:ea typeface="Calibri (MS)"/>
                  <a:cs typeface="Calibri (MS)"/>
                  <a:sym typeface="Calibri (MS)"/>
                </a:rPr>
                <a:t>Log every detection, decision, and action—especially when blocking or alerting—into a persistent audit log. This supports compliance checks and future incident reviews.</a:t>
              </a:r>
            </a:p>
            <a:p>
              <a:pPr algn="l">
                <a:lnSpc>
                  <a:spcPts val="2999"/>
                </a:lnSpc>
              </a:pPr>
              <a:endParaRPr lang="en-US" sz="2499">
                <a:solidFill>
                  <a:srgbClr val="FFFFFF"/>
                </a:solidFill>
                <a:latin typeface="Calibri (MS)"/>
                <a:ea typeface="Calibri (MS)"/>
                <a:cs typeface="Calibri (MS)"/>
                <a:sym typeface="Calibri (MS)"/>
              </a:endParaRPr>
            </a:p>
            <a:p>
              <a:pPr algn="l">
                <a:lnSpc>
                  <a:spcPts val="2999"/>
                </a:lnSpc>
              </a:pPr>
              <a:endParaRPr lang="en-US" sz="2499">
                <a:solidFill>
                  <a:srgbClr val="FFFFFF"/>
                </a:solidFill>
                <a:latin typeface="Calibri (MS)"/>
                <a:ea typeface="Calibri (MS)"/>
                <a:cs typeface="Calibri (MS)"/>
                <a:sym typeface="Calibri (MS)"/>
              </a:endParaRPr>
            </a:p>
            <a:p>
              <a:pPr algn="l">
                <a:lnSpc>
                  <a:spcPts val="2699"/>
                </a:lnSpc>
              </a:pPr>
              <a:endParaRPr lang="en-US" sz="2499">
                <a:solidFill>
                  <a:srgbClr val="FFFFFF"/>
                </a:solidFill>
                <a:latin typeface="Calibri (MS)"/>
                <a:ea typeface="Calibri (MS)"/>
                <a:cs typeface="Calibri (MS)"/>
                <a:sym typeface="Calibri (MS)"/>
              </a:endParaRPr>
            </a:p>
            <a:p>
              <a:pPr algn="l">
                <a:lnSpc>
                  <a:spcPts val="2999"/>
                </a:lnSpc>
              </a:pPr>
              <a:endParaRPr lang="en-US" sz="2499">
                <a:solidFill>
                  <a:srgbClr val="FFFFFF"/>
                </a:solidFill>
                <a:latin typeface="Calibri (MS)"/>
                <a:ea typeface="Calibri (MS)"/>
                <a:cs typeface="Calibri (MS)"/>
                <a:sym typeface="Calibri (MS)"/>
              </a:endParaRPr>
            </a:p>
            <a:p>
              <a:pPr algn="l">
                <a:lnSpc>
                  <a:spcPts val="2699"/>
                </a:lnSpc>
              </a:pPr>
              <a:endParaRPr lang="en-US" sz="2499">
                <a:solidFill>
                  <a:srgbClr val="FFFFFF"/>
                </a:solidFill>
                <a:latin typeface="Calibri (MS)"/>
                <a:ea typeface="Calibri (MS)"/>
                <a:cs typeface="Calibri (MS)"/>
                <a:sym typeface="Calibri (MS)"/>
              </a:endParaRPr>
            </a:p>
            <a:p>
              <a:pPr algn="l">
                <a:lnSpc>
                  <a:spcPts val="2999"/>
                </a:lnSpc>
              </a:pPr>
              <a:endParaRPr lang="en-US" sz="2499">
                <a:solidFill>
                  <a:srgbClr val="FFFFFF"/>
                </a:solidFill>
                <a:latin typeface="Calibri (MS)"/>
                <a:ea typeface="Calibri (MS)"/>
                <a:cs typeface="Calibri (MS)"/>
                <a:sym typeface="Calibri (M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85164-9A10-59C9-6CC3-D5C6E661B300}"/>
              </a:ext>
            </a:extLst>
          </p:cNvPr>
          <p:cNvPicPr>
            <a:picLocks noChangeAspect="1"/>
          </p:cNvPicPr>
          <p:nvPr/>
        </p:nvPicPr>
        <p:blipFill>
          <a:blip r:embed="rId2"/>
          <a:stretch>
            <a:fillRect/>
          </a:stretch>
        </p:blipFill>
        <p:spPr>
          <a:xfrm>
            <a:off x="26503" y="266701"/>
            <a:ext cx="18296873" cy="10020300"/>
          </a:xfrm>
          <a:prstGeom prst="rect">
            <a:avLst/>
          </a:prstGeom>
        </p:spPr>
      </p:pic>
    </p:spTree>
    <p:extLst>
      <p:ext uri="{BB962C8B-B14F-4D97-AF65-F5344CB8AC3E}">
        <p14:creationId xmlns:p14="http://schemas.microsoft.com/office/powerpoint/2010/main" val="635348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IN"/>
            </a:p>
          </p:txBody>
        </p:sp>
      </p:grpSp>
      <p:grpSp>
        <p:nvGrpSpPr>
          <p:cNvPr id="4" name="Group 4"/>
          <p:cNvGrpSpPr/>
          <p:nvPr/>
        </p:nvGrpSpPr>
        <p:grpSpPr>
          <a:xfrm>
            <a:off x="0" y="25321"/>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txBody>
            <a:bodyPr/>
            <a:lstStyle/>
            <a:p>
              <a:endParaRPr lang="en-IN"/>
            </a:p>
          </p:txBody>
        </p:sp>
      </p:grpSp>
      <p:sp>
        <p:nvSpPr>
          <p:cNvPr id="6" name="TextBox 6"/>
          <p:cNvSpPr txBox="1"/>
          <p:nvPr/>
        </p:nvSpPr>
        <p:spPr>
          <a:xfrm>
            <a:off x="741536" y="295646"/>
            <a:ext cx="10713392" cy="711250"/>
          </a:xfrm>
          <a:prstGeom prst="rect">
            <a:avLst/>
          </a:prstGeom>
        </p:spPr>
        <p:txBody>
          <a:bodyPr lIns="0" tIns="0" rIns="0" bIns="0" rtlCol="0" anchor="t">
            <a:spAutoFit/>
          </a:bodyPr>
          <a:lstStyle/>
          <a:p>
            <a:pPr algn="l">
              <a:lnSpc>
                <a:spcPts val="5374"/>
              </a:lnSpc>
            </a:pPr>
            <a:r>
              <a:rPr lang="en-US" sz="4250" dirty="0">
                <a:solidFill>
                  <a:srgbClr val="F5F0F0"/>
                </a:solidFill>
                <a:latin typeface="Merriweather"/>
                <a:ea typeface="Merriweather"/>
                <a:cs typeface="Merriweather"/>
                <a:sym typeface="Merriweather"/>
              </a:rPr>
              <a:t>Lessons Learned &amp; Prevention Strategies</a:t>
            </a:r>
          </a:p>
        </p:txBody>
      </p:sp>
      <p:sp>
        <p:nvSpPr>
          <p:cNvPr id="7" name="TextBox 7"/>
          <p:cNvSpPr txBox="1"/>
          <p:nvPr/>
        </p:nvSpPr>
        <p:spPr>
          <a:xfrm>
            <a:off x="873919" y="1775073"/>
            <a:ext cx="16540162" cy="765572"/>
          </a:xfrm>
          <a:prstGeom prst="rect">
            <a:avLst/>
          </a:prstGeom>
        </p:spPr>
        <p:txBody>
          <a:bodyPr lIns="0" tIns="0" rIns="0" bIns="0" rtlCol="0" anchor="t">
            <a:spAutoFit/>
          </a:bodyPr>
          <a:lstStyle/>
          <a:p>
            <a:pPr algn="l">
              <a:lnSpc>
                <a:spcPts val="2749"/>
              </a:lnSpc>
            </a:pPr>
            <a:r>
              <a:rPr lang="en-US" sz="1687" dirty="0">
                <a:solidFill>
                  <a:srgbClr val="E2E6E9"/>
                </a:solidFill>
                <a:latin typeface="Merriweather"/>
                <a:ea typeface="Merriweather"/>
                <a:cs typeface="Merriweather"/>
                <a:sym typeface="Merriweather"/>
              </a:rPr>
              <a:t>Mitigating the risk of data breaches requires a comprehensive, multi-layered approach that integrates technology, policy, and human education. Here are key prevention strategies:</a:t>
            </a:r>
          </a:p>
        </p:txBody>
      </p:sp>
      <p:sp>
        <p:nvSpPr>
          <p:cNvPr id="8" name="TextBox 8"/>
          <p:cNvSpPr txBox="1"/>
          <p:nvPr/>
        </p:nvSpPr>
        <p:spPr>
          <a:xfrm>
            <a:off x="873919" y="2600027"/>
            <a:ext cx="218480" cy="339775"/>
          </a:xfrm>
          <a:prstGeom prst="rect">
            <a:avLst/>
          </a:prstGeom>
        </p:spPr>
        <p:txBody>
          <a:bodyPr lIns="0" tIns="0" rIns="0" bIns="0" rtlCol="0" anchor="t">
            <a:spAutoFit/>
          </a:bodyPr>
          <a:lstStyle/>
          <a:p>
            <a:pPr algn="l">
              <a:lnSpc>
                <a:spcPts val="2749"/>
              </a:lnSpc>
            </a:pPr>
            <a:r>
              <a:rPr lang="en-US" sz="1687">
                <a:solidFill>
                  <a:srgbClr val="E2E6E9"/>
                </a:solidFill>
                <a:latin typeface="Merriweather"/>
                <a:ea typeface="Merriweather"/>
                <a:cs typeface="Merriweather"/>
                <a:sym typeface="Merriweather"/>
              </a:rPr>
              <a:t>01</a:t>
            </a:r>
          </a:p>
        </p:txBody>
      </p:sp>
      <p:grpSp>
        <p:nvGrpSpPr>
          <p:cNvPr id="9" name="Group 9"/>
          <p:cNvGrpSpPr/>
          <p:nvPr/>
        </p:nvGrpSpPr>
        <p:grpSpPr>
          <a:xfrm>
            <a:off x="873919" y="3009454"/>
            <a:ext cx="8160841" cy="28575"/>
            <a:chOff x="0" y="0"/>
            <a:chExt cx="10881122" cy="38100"/>
          </a:xfrm>
        </p:grpSpPr>
        <p:sp>
          <p:nvSpPr>
            <p:cNvPr id="10" name="Freeform 10"/>
            <p:cNvSpPr/>
            <p:nvPr/>
          </p:nvSpPr>
          <p:spPr>
            <a:xfrm>
              <a:off x="0" y="0"/>
              <a:ext cx="10881106" cy="38100"/>
            </a:xfrm>
            <a:custGeom>
              <a:avLst/>
              <a:gdLst/>
              <a:ahLst/>
              <a:cxnLst/>
              <a:rect l="l" t="t" r="r" b="b"/>
              <a:pathLst>
                <a:path w="10881106" h="38100">
                  <a:moveTo>
                    <a:pt x="0" y="0"/>
                  </a:moveTo>
                  <a:lnTo>
                    <a:pt x="10881106" y="0"/>
                  </a:lnTo>
                  <a:lnTo>
                    <a:pt x="10881106" y="38100"/>
                  </a:lnTo>
                  <a:lnTo>
                    <a:pt x="0" y="38100"/>
                  </a:lnTo>
                  <a:close/>
                </a:path>
              </a:pathLst>
            </a:custGeom>
            <a:solidFill>
              <a:srgbClr val="609DFF"/>
            </a:solidFill>
          </p:spPr>
          <p:txBody>
            <a:bodyPr/>
            <a:lstStyle/>
            <a:p>
              <a:endParaRPr lang="en-IN"/>
            </a:p>
          </p:txBody>
        </p:sp>
      </p:grpSp>
      <p:sp>
        <p:nvSpPr>
          <p:cNvPr id="11" name="TextBox 11"/>
          <p:cNvSpPr txBox="1"/>
          <p:nvPr/>
        </p:nvSpPr>
        <p:spPr>
          <a:xfrm>
            <a:off x="873919" y="3156794"/>
            <a:ext cx="4436566" cy="360312"/>
          </a:xfrm>
          <a:prstGeom prst="rect">
            <a:avLst/>
          </a:prstGeom>
        </p:spPr>
        <p:txBody>
          <a:bodyPr lIns="0" tIns="0" rIns="0" bIns="0" rtlCol="0" anchor="t">
            <a:spAutoFit/>
          </a:bodyPr>
          <a:lstStyle/>
          <a:p>
            <a:pPr algn="l">
              <a:lnSpc>
                <a:spcPts val="2687"/>
              </a:lnSpc>
            </a:pPr>
            <a:r>
              <a:rPr lang="en-US" sz="2125">
                <a:solidFill>
                  <a:srgbClr val="E2E6E9"/>
                </a:solidFill>
                <a:latin typeface="Merriweather"/>
                <a:ea typeface="Merriweather"/>
                <a:cs typeface="Merriweather"/>
                <a:sym typeface="Merriweather"/>
              </a:rPr>
              <a:t>Implement Strong Authentication</a:t>
            </a:r>
          </a:p>
        </p:txBody>
      </p:sp>
      <p:sp>
        <p:nvSpPr>
          <p:cNvPr id="12" name="TextBox 12"/>
          <p:cNvSpPr txBox="1"/>
          <p:nvPr/>
        </p:nvSpPr>
        <p:spPr>
          <a:xfrm>
            <a:off x="890484" y="3958381"/>
            <a:ext cx="8160841" cy="1115020"/>
          </a:xfrm>
          <a:prstGeom prst="rect">
            <a:avLst/>
          </a:prstGeom>
        </p:spPr>
        <p:txBody>
          <a:bodyPr lIns="0" tIns="0" rIns="0" bIns="0" rtlCol="0" anchor="t">
            <a:spAutoFit/>
          </a:bodyPr>
          <a:lstStyle/>
          <a:p>
            <a:pPr algn="l">
              <a:lnSpc>
                <a:spcPts val="2749"/>
              </a:lnSpc>
            </a:pPr>
            <a:r>
              <a:rPr lang="en-US" sz="1687" dirty="0">
                <a:solidFill>
                  <a:srgbClr val="E2E6E9"/>
                </a:solidFill>
                <a:latin typeface="Merriweather"/>
                <a:ea typeface="Merriweather"/>
                <a:cs typeface="Merriweather"/>
                <a:sym typeface="Merriweather"/>
              </a:rPr>
              <a:t>Enforce </a:t>
            </a:r>
            <a:r>
              <a:rPr lang="en-US" sz="1687" dirty="0">
                <a:solidFill>
                  <a:srgbClr val="609DFF"/>
                </a:solidFill>
                <a:latin typeface="Merriweather"/>
                <a:ea typeface="Merriweather"/>
                <a:cs typeface="Merriweather"/>
                <a:sym typeface="Merriweather"/>
              </a:rPr>
              <a:t>multi-factor authentication (MFA)</a:t>
            </a:r>
            <a:r>
              <a:rPr lang="en-US" sz="1687" dirty="0">
                <a:solidFill>
                  <a:srgbClr val="E2E6E9"/>
                </a:solidFill>
                <a:latin typeface="Merriweather"/>
                <a:ea typeface="Merriweather"/>
                <a:cs typeface="Merriweather"/>
                <a:sym typeface="Merriweather"/>
              </a:rPr>
              <a:t> for all systems and accounts. Encourage the use of strong, unique passwords, and consider deploying password managers to assist users.</a:t>
            </a:r>
          </a:p>
        </p:txBody>
      </p:sp>
      <p:sp>
        <p:nvSpPr>
          <p:cNvPr id="13" name="TextBox 13"/>
          <p:cNvSpPr txBox="1"/>
          <p:nvPr/>
        </p:nvSpPr>
        <p:spPr>
          <a:xfrm>
            <a:off x="9253240" y="2600027"/>
            <a:ext cx="218480" cy="339775"/>
          </a:xfrm>
          <a:prstGeom prst="rect">
            <a:avLst/>
          </a:prstGeom>
        </p:spPr>
        <p:txBody>
          <a:bodyPr lIns="0" tIns="0" rIns="0" bIns="0" rtlCol="0" anchor="t">
            <a:spAutoFit/>
          </a:bodyPr>
          <a:lstStyle/>
          <a:p>
            <a:pPr algn="l">
              <a:lnSpc>
                <a:spcPts val="2749"/>
              </a:lnSpc>
            </a:pPr>
            <a:r>
              <a:rPr lang="en-US" sz="1687">
                <a:solidFill>
                  <a:srgbClr val="E2E6E9"/>
                </a:solidFill>
                <a:latin typeface="Merriweather"/>
                <a:ea typeface="Merriweather"/>
                <a:cs typeface="Merriweather"/>
                <a:sym typeface="Merriweather"/>
              </a:rPr>
              <a:t>02</a:t>
            </a:r>
          </a:p>
        </p:txBody>
      </p:sp>
      <p:grpSp>
        <p:nvGrpSpPr>
          <p:cNvPr id="14" name="Group 14"/>
          <p:cNvGrpSpPr/>
          <p:nvPr/>
        </p:nvGrpSpPr>
        <p:grpSpPr>
          <a:xfrm>
            <a:off x="9253240" y="3009454"/>
            <a:ext cx="8160841" cy="28575"/>
            <a:chOff x="0" y="0"/>
            <a:chExt cx="10881122" cy="38100"/>
          </a:xfrm>
        </p:grpSpPr>
        <p:sp>
          <p:nvSpPr>
            <p:cNvPr id="15" name="Freeform 15"/>
            <p:cNvSpPr/>
            <p:nvPr/>
          </p:nvSpPr>
          <p:spPr>
            <a:xfrm>
              <a:off x="0" y="0"/>
              <a:ext cx="10881106" cy="38100"/>
            </a:xfrm>
            <a:custGeom>
              <a:avLst/>
              <a:gdLst/>
              <a:ahLst/>
              <a:cxnLst/>
              <a:rect l="l" t="t" r="r" b="b"/>
              <a:pathLst>
                <a:path w="10881106" h="38100">
                  <a:moveTo>
                    <a:pt x="0" y="0"/>
                  </a:moveTo>
                  <a:lnTo>
                    <a:pt x="10881106" y="0"/>
                  </a:lnTo>
                  <a:lnTo>
                    <a:pt x="10881106" y="38100"/>
                  </a:lnTo>
                  <a:lnTo>
                    <a:pt x="0" y="38100"/>
                  </a:lnTo>
                  <a:close/>
                </a:path>
              </a:pathLst>
            </a:custGeom>
            <a:solidFill>
              <a:srgbClr val="609DFF"/>
            </a:solidFill>
          </p:spPr>
          <p:txBody>
            <a:bodyPr/>
            <a:lstStyle/>
            <a:p>
              <a:endParaRPr lang="en-IN"/>
            </a:p>
          </p:txBody>
        </p:sp>
      </p:grpSp>
      <p:sp>
        <p:nvSpPr>
          <p:cNvPr id="16" name="TextBox 16"/>
          <p:cNvSpPr txBox="1"/>
          <p:nvPr/>
        </p:nvSpPr>
        <p:spPr>
          <a:xfrm>
            <a:off x="9253240" y="3156794"/>
            <a:ext cx="4888111" cy="360312"/>
          </a:xfrm>
          <a:prstGeom prst="rect">
            <a:avLst/>
          </a:prstGeom>
        </p:spPr>
        <p:txBody>
          <a:bodyPr lIns="0" tIns="0" rIns="0" bIns="0" rtlCol="0" anchor="t">
            <a:spAutoFit/>
          </a:bodyPr>
          <a:lstStyle/>
          <a:p>
            <a:pPr algn="l">
              <a:lnSpc>
                <a:spcPts val="2687"/>
              </a:lnSpc>
            </a:pPr>
            <a:r>
              <a:rPr lang="en-US" sz="2125">
                <a:solidFill>
                  <a:srgbClr val="E2E6E9"/>
                </a:solidFill>
                <a:latin typeface="Merriweather"/>
                <a:ea typeface="Merriweather"/>
                <a:cs typeface="Merriweather"/>
                <a:sym typeface="Merriweather"/>
              </a:rPr>
              <a:t>Regular Software Updates &amp; Patching</a:t>
            </a:r>
          </a:p>
        </p:txBody>
      </p:sp>
      <p:sp>
        <p:nvSpPr>
          <p:cNvPr id="17" name="TextBox 17"/>
          <p:cNvSpPr txBox="1"/>
          <p:nvPr/>
        </p:nvSpPr>
        <p:spPr>
          <a:xfrm>
            <a:off x="9301360" y="3897065"/>
            <a:ext cx="8160841" cy="1115020"/>
          </a:xfrm>
          <a:prstGeom prst="rect">
            <a:avLst/>
          </a:prstGeom>
        </p:spPr>
        <p:txBody>
          <a:bodyPr lIns="0" tIns="0" rIns="0" bIns="0" rtlCol="0" anchor="t">
            <a:spAutoFit/>
          </a:bodyPr>
          <a:lstStyle/>
          <a:p>
            <a:pPr algn="l">
              <a:lnSpc>
                <a:spcPts val="2749"/>
              </a:lnSpc>
            </a:pPr>
            <a:r>
              <a:rPr lang="en-US" sz="1687" dirty="0">
                <a:solidFill>
                  <a:srgbClr val="E2E6E9"/>
                </a:solidFill>
                <a:latin typeface="Merriweather"/>
                <a:ea typeface="Merriweather"/>
                <a:cs typeface="Merriweather"/>
                <a:sym typeface="Merriweather"/>
              </a:rPr>
              <a:t>Maintain a rigorous schedule for </a:t>
            </a:r>
            <a:r>
              <a:rPr lang="en-US" sz="1687" dirty="0">
                <a:solidFill>
                  <a:srgbClr val="609DFF"/>
                </a:solidFill>
                <a:latin typeface="Merriweather"/>
                <a:ea typeface="Merriweather"/>
                <a:cs typeface="Merriweather"/>
                <a:sym typeface="Merriweather"/>
              </a:rPr>
              <a:t>patching and updating all software, operating systems, and firmware</a:t>
            </a:r>
            <a:r>
              <a:rPr lang="en-US" sz="1687" dirty="0">
                <a:solidFill>
                  <a:srgbClr val="E2E6E9"/>
                </a:solidFill>
                <a:latin typeface="Merriweather"/>
                <a:ea typeface="Merriweather"/>
                <a:cs typeface="Merriweather"/>
                <a:sym typeface="Merriweather"/>
              </a:rPr>
              <a:t>. Unpatched vulnerabilities are a primary attack vector.</a:t>
            </a:r>
          </a:p>
        </p:txBody>
      </p:sp>
      <p:sp>
        <p:nvSpPr>
          <p:cNvPr id="18" name="TextBox 18"/>
          <p:cNvSpPr txBox="1"/>
          <p:nvPr/>
        </p:nvSpPr>
        <p:spPr>
          <a:xfrm>
            <a:off x="873919" y="5012085"/>
            <a:ext cx="218480" cy="339775"/>
          </a:xfrm>
          <a:prstGeom prst="rect">
            <a:avLst/>
          </a:prstGeom>
        </p:spPr>
        <p:txBody>
          <a:bodyPr lIns="0" tIns="0" rIns="0" bIns="0" rtlCol="0" anchor="t">
            <a:spAutoFit/>
          </a:bodyPr>
          <a:lstStyle/>
          <a:p>
            <a:pPr algn="l">
              <a:lnSpc>
                <a:spcPts val="2749"/>
              </a:lnSpc>
            </a:pPr>
            <a:r>
              <a:rPr lang="en-US" sz="1687">
                <a:solidFill>
                  <a:srgbClr val="E2E6E9"/>
                </a:solidFill>
                <a:latin typeface="Merriweather"/>
                <a:ea typeface="Merriweather"/>
                <a:cs typeface="Merriweather"/>
                <a:sym typeface="Merriweather"/>
              </a:rPr>
              <a:t>03</a:t>
            </a:r>
          </a:p>
        </p:txBody>
      </p:sp>
      <p:grpSp>
        <p:nvGrpSpPr>
          <p:cNvPr id="19" name="Group 19"/>
          <p:cNvGrpSpPr/>
          <p:nvPr/>
        </p:nvGrpSpPr>
        <p:grpSpPr>
          <a:xfrm>
            <a:off x="873919" y="5421511"/>
            <a:ext cx="8160841" cy="28575"/>
            <a:chOff x="0" y="0"/>
            <a:chExt cx="10881122" cy="38100"/>
          </a:xfrm>
        </p:grpSpPr>
        <p:sp>
          <p:nvSpPr>
            <p:cNvPr id="20" name="Freeform 20"/>
            <p:cNvSpPr/>
            <p:nvPr/>
          </p:nvSpPr>
          <p:spPr>
            <a:xfrm>
              <a:off x="0" y="0"/>
              <a:ext cx="10881106" cy="38100"/>
            </a:xfrm>
            <a:custGeom>
              <a:avLst/>
              <a:gdLst/>
              <a:ahLst/>
              <a:cxnLst/>
              <a:rect l="l" t="t" r="r" b="b"/>
              <a:pathLst>
                <a:path w="10881106" h="38100">
                  <a:moveTo>
                    <a:pt x="0" y="0"/>
                  </a:moveTo>
                  <a:lnTo>
                    <a:pt x="10881106" y="0"/>
                  </a:lnTo>
                  <a:lnTo>
                    <a:pt x="10881106" y="38100"/>
                  </a:lnTo>
                  <a:lnTo>
                    <a:pt x="0" y="38100"/>
                  </a:lnTo>
                  <a:close/>
                </a:path>
              </a:pathLst>
            </a:custGeom>
            <a:solidFill>
              <a:srgbClr val="609DFF"/>
            </a:solidFill>
          </p:spPr>
          <p:txBody>
            <a:bodyPr/>
            <a:lstStyle/>
            <a:p>
              <a:endParaRPr lang="en-IN"/>
            </a:p>
          </p:txBody>
        </p:sp>
      </p:grpSp>
      <p:sp>
        <p:nvSpPr>
          <p:cNvPr id="21" name="TextBox 21"/>
          <p:cNvSpPr txBox="1"/>
          <p:nvPr/>
        </p:nvSpPr>
        <p:spPr>
          <a:xfrm>
            <a:off x="873919" y="5568851"/>
            <a:ext cx="5311528" cy="360313"/>
          </a:xfrm>
          <a:prstGeom prst="rect">
            <a:avLst/>
          </a:prstGeom>
        </p:spPr>
        <p:txBody>
          <a:bodyPr lIns="0" tIns="0" rIns="0" bIns="0" rtlCol="0" anchor="t">
            <a:spAutoFit/>
          </a:bodyPr>
          <a:lstStyle/>
          <a:p>
            <a:pPr algn="l">
              <a:lnSpc>
                <a:spcPts val="2687"/>
              </a:lnSpc>
            </a:pPr>
            <a:r>
              <a:rPr lang="en-US" sz="2125">
                <a:solidFill>
                  <a:srgbClr val="E2E6E9"/>
                </a:solidFill>
                <a:latin typeface="Merriweather"/>
                <a:ea typeface="Merriweather"/>
                <a:cs typeface="Merriweather"/>
                <a:sym typeface="Merriweather"/>
              </a:rPr>
              <a:t>Network Segmentation &amp; Access Control</a:t>
            </a:r>
          </a:p>
        </p:txBody>
      </p:sp>
      <p:sp>
        <p:nvSpPr>
          <p:cNvPr id="22" name="TextBox 22"/>
          <p:cNvSpPr txBox="1"/>
          <p:nvPr/>
        </p:nvSpPr>
        <p:spPr>
          <a:xfrm>
            <a:off x="873919" y="6331493"/>
            <a:ext cx="8160841" cy="1115020"/>
          </a:xfrm>
          <a:prstGeom prst="rect">
            <a:avLst/>
          </a:prstGeom>
        </p:spPr>
        <p:txBody>
          <a:bodyPr lIns="0" tIns="0" rIns="0" bIns="0" rtlCol="0" anchor="t">
            <a:spAutoFit/>
          </a:bodyPr>
          <a:lstStyle/>
          <a:p>
            <a:pPr algn="l">
              <a:lnSpc>
                <a:spcPts val="2749"/>
              </a:lnSpc>
            </a:pPr>
            <a:r>
              <a:rPr lang="en-US" sz="1687" dirty="0">
                <a:solidFill>
                  <a:srgbClr val="609DFF"/>
                </a:solidFill>
                <a:latin typeface="Merriweather"/>
                <a:ea typeface="Merriweather"/>
                <a:cs typeface="Merriweather"/>
                <a:sym typeface="Merriweather"/>
              </a:rPr>
              <a:t>Divide networks into smaller segments</a:t>
            </a:r>
            <a:r>
              <a:rPr lang="en-US" sz="1687" dirty="0">
                <a:solidFill>
                  <a:srgbClr val="E2E6E9"/>
                </a:solidFill>
                <a:latin typeface="Merriweather"/>
                <a:ea typeface="Merriweather"/>
                <a:cs typeface="Merriweather"/>
                <a:sym typeface="Merriweather"/>
              </a:rPr>
              <a:t> to contain potential breaches. Implement strict </a:t>
            </a:r>
            <a:r>
              <a:rPr lang="en-US" sz="1687" dirty="0">
                <a:solidFill>
                  <a:srgbClr val="609DFF"/>
                </a:solidFill>
                <a:latin typeface="Merriweather"/>
                <a:ea typeface="Merriweather"/>
                <a:cs typeface="Merriweather"/>
                <a:sym typeface="Merriweather"/>
              </a:rPr>
              <a:t>least privilege access controls</a:t>
            </a:r>
            <a:r>
              <a:rPr lang="en-US" sz="1687" dirty="0">
                <a:solidFill>
                  <a:srgbClr val="E2E6E9"/>
                </a:solidFill>
                <a:latin typeface="Merriweather"/>
                <a:ea typeface="Merriweather"/>
                <a:cs typeface="Merriweather"/>
                <a:sym typeface="Merriweather"/>
              </a:rPr>
              <a:t>, ensuring users and systems only have access to resources necessary for their function.</a:t>
            </a:r>
          </a:p>
        </p:txBody>
      </p:sp>
      <p:sp>
        <p:nvSpPr>
          <p:cNvPr id="23" name="TextBox 23"/>
          <p:cNvSpPr txBox="1"/>
          <p:nvPr/>
        </p:nvSpPr>
        <p:spPr>
          <a:xfrm>
            <a:off x="9253240" y="5012085"/>
            <a:ext cx="218480" cy="339775"/>
          </a:xfrm>
          <a:prstGeom prst="rect">
            <a:avLst/>
          </a:prstGeom>
        </p:spPr>
        <p:txBody>
          <a:bodyPr lIns="0" tIns="0" rIns="0" bIns="0" rtlCol="0" anchor="t">
            <a:spAutoFit/>
          </a:bodyPr>
          <a:lstStyle/>
          <a:p>
            <a:pPr algn="l">
              <a:lnSpc>
                <a:spcPts val="2749"/>
              </a:lnSpc>
            </a:pPr>
            <a:r>
              <a:rPr lang="en-US" sz="1687">
                <a:solidFill>
                  <a:srgbClr val="E2E6E9"/>
                </a:solidFill>
                <a:latin typeface="Merriweather"/>
                <a:ea typeface="Merriweather"/>
                <a:cs typeface="Merriweather"/>
                <a:sym typeface="Merriweather"/>
              </a:rPr>
              <a:t>04</a:t>
            </a:r>
          </a:p>
        </p:txBody>
      </p:sp>
      <p:grpSp>
        <p:nvGrpSpPr>
          <p:cNvPr id="24" name="Group 24"/>
          <p:cNvGrpSpPr/>
          <p:nvPr/>
        </p:nvGrpSpPr>
        <p:grpSpPr>
          <a:xfrm>
            <a:off x="9253240" y="5421511"/>
            <a:ext cx="8160841" cy="28575"/>
            <a:chOff x="0" y="0"/>
            <a:chExt cx="10881122" cy="38100"/>
          </a:xfrm>
        </p:grpSpPr>
        <p:sp>
          <p:nvSpPr>
            <p:cNvPr id="25" name="Freeform 25"/>
            <p:cNvSpPr/>
            <p:nvPr/>
          </p:nvSpPr>
          <p:spPr>
            <a:xfrm>
              <a:off x="0" y="0"/>
              <a:ext cx="10881106" cy="38100"/>
            </a:xfrm>
            <a:custGeom>
              <a:avLst/>
              <a:gdLst/>
              <a:ahLst/>
              <a:cxnLst/>
              <a:rect l="l" t="t" r="r" b="b"/>
              <a:pathLst>
                <a:path w="10881106" h="38100">
                  <a:moveTo>
                    <a:pt x="0" y="0"/>
                  </a:moveTo>
                  <a:lnTo>
                    <a:pt x="10881106" y="0"/>
                  </a:lnTo>
                  <a:lnTo>
                    <a:pt x="10881106" y="38100"/>
                  </a:lnTo>
                  <a:lnTo>
                    <a:pt x="0" y="38100"/>
                  </a:lnTo>
                  <a:close/>
                </a:path>
              </a:pathLst>
            </a:custGeom>
            <a:solidFill>
              <a:srgbClr val="609DFF"/>
            </a:solidFill>
          </p:spPr>
          <p:txBody>
            <a:bodyPr/>
            <a:lstStyle/>
            <a:p>
              <a:endParaRPr lang="en-IN"/>
            </a:p>
          </p:txBody>
        </p:sp>
      </p:grpSp>
      <p:sp>
        <p:nvSpPr>
          <p:cNvPr id="26" name="TextBox 26"/>
          <p:cNvSpPr txBox="1"/>
          <p:nvPr/>
        </p:nvSpPr>
        <p:spPr>
          <a:xfrm>
            <a:off x="9253240" y="5568851"/>
            <a:ext cx="4403377" cy="360313"/>
          </a:xfrm>
          <a:prstGeom prst="rect">
            <a:avLst/>
          </a:prstGeom>
        </p:spPr>
        <p:txBody>
          <a:bodyPr lIns="0" tIns="0" rIns="0" bIns="0" rtlCol="0" anchor="t">
            <a:spAutoFit/>
          </a:bodyPr>
          <a:lstStyle/>
          <a:p>
            <a:pPr algn="l">
              <a:lnSpc>
                <a:spcPts val="2687"/>
              </a:lnSpc>
            </a:pPr>
            <a:r>
              <a:rPr lang="en-US" sz="2125">
                <a:solidFill>
                  <a:srgbClr val="E2E6E9"/>
                </a:solidFill>
                <a:latin typeface="Merriweather"/>
                <a:ea typeface="Merriweather"/>
                <a:cs typeface="Merriweather"/>
                <a:sym typeface="Merriweather"/>
              </a:rPr>
              <a:t>Employee Cybersecurity Training</a:t>
            </a:r>
          </a:p>
        </p:txBody>
      </p:sp>
      <p:sp>
        <p:nvSpPr>
          <p:cNvPr id="27" name="TextBox 27"/>
          <p:cNvSpPr txBox="1"/>
          <p:nvPr/>
        </p:nvSpPr>
        <p:spPr>
          <a:xfrm>
            <a:off x="9377559" y="6353026"/>
            <a:ext cx="8160841" cy="1115020"/>
          </a:xfrm>
          <a:prstGeom prst="rect">
            <a:avLst/>
          </a:prstGeom>
        </p:spPr>
        <p:txBody>
          <a:bodyPr lIns="0" tIns="0" rIns="0" bIns="0" rtlCol="0" anchor="t">
            <a:spAutoFit/>
          </a:bodyPr>
          <a:lstStyle/>
          <a:p>
            <a:pPr algn="l">
              <a:lnSpc>
                <a:spcPts val="2749"/>
              </a:lnSpc>
            </a:pPr>
            <a:r>
              <a:rPr lang="en-US" sz="1687" dirty="0">
                <a:solidFill>
                  <a:srgbClr val="E2E6E9"/>
                </a:solidFill>
                <a:latin typeface="Merriweather"/>
                <a:ea typeface="Merriweather"/>
                <a:cs typeface="Merriweather"/>
                <a:sym typeface="Merriweather"/>
              </a:rPr>
              <a:t>Conduct </a:t>
            </a:r>
            <a:r>
              <a:rPr lang="en-US" sz="1687" dirty="0">
                <a:solidFill>
                  <a:srgbClr val="609DFF"/>
                </a:solidFill>
                <a:latin typeface="Merriweather"/>
                <a:ea typeface="Merriweather"/>
                <a:cs typeface="Merriweather"/>
                <a:sym typeface="Merriweather"/>
              </a:rPr>
              <a:t>regular and engaging cybersecurity awareness training</a:t>
            </a:r>
            <a:r>
              <a:rPr lang="en-US" sz="1687" dirty="0">
                <a:solidFill>
                  <a:srgbClr val="E2E6E9"/>
                </a:solidFill>
                <a:latin typeface="Merriweather"/>
                <a:ea typeface="Merriweather"/>
                <a:cs typeface="Merriweather"/>
                <a:sym typeface="Merriweather"/>
              </a:rPr>
              <a:t> sessions. Focus on recognizing phishing, social engineering tactics, and secure data handling practices.</a:t>
            </a:r>
          </a:p>
        </p:txBody>
      </p:sp>
      <p:sp>
        <p:nvSpPr>
          <p:cNvPr id="28" name="TextBox 28"/>
          <p:cNvSpPr txBox="1"/>
          <p:nvPr/>
        </p:nvSpPr>
        <p:spPr>
          <a:xfrm>
            <a:off x="873919" y="7424143"/>
            <a:ext cx="218480" cy="339775"/>
          </a:xfrm>
          <a:prstGeom prst="rect">
            <a:avLst/>
          </a:prstGeom>
        </p:spPr>
        <p:txBody>
          <a:bodyPr lIns="0" tIns="0" rIns="0" bIns="0" rtlCol="0" anchor="t">
            <a:spAutoFit/>
          </a:bodyPr>
          <a:lstStyle/>
          <a:p>
            <a:pPr algn="l">
              <a:lnSpc>
                <a:spcPts val="2749"/>
              </a:lnSpc>
            </a:pPr>
            <a:r>
              <a:rPr lang="en-US" sz="1687">
                <a:solidFill>
                  <a:srgbClr val="E2E6E9"/>
                </a:solidFill>
                <a:latin typeface="Merriweather"/>
                <a:ea typeface="Merriweather"/>
                <a:cs typeface="Merriweather"/>
                <a:sym typeface="Merriweather"/>
              </a:rPr>
              <a:t>05</a:t>
            </a:r>
          </a:p>
        </p:txBody>
      </p:sp>
      <p:grpSp>
        <p:nvGrpSpPr>
          <p:cNvPr id="29" name="Group 29"/>
          <p:cNvGrpSpPr/>
          <p:nvPr/>
        </p:nvGrpSpPr>
        <p:grpSpPr>
          <a:xfrm>
            <a:off x="873919" y="7833569"/>
            <a:ext cx="8160841" cy="28575"/>
            <a:chOff x="0" y="0"/>
            <a:chExt cx="10881122" cy="38100"/>
          </a:xfrm>
        </p:grpSpPr>
        <p:sp>
          <p:nvSpPr>
            <p:cNvPr id="30" name="Freeform 30"/>
            <p:cNvSpPr/>
            <p:nvPr/>
          </p:nvSpPr>
          <p:spPr>
            <a:xfrm>
              <a:off x="0" y="0"/>
              <a:ext cx="10881106" cy="38100"/>
            </a:xfrm>
            <a:custGeom>
              <a:avLst/>
              <a:gdLst/>
              <a:ahLst/>
              <a:cxnLst/>
              <a:rect l="l" t="t" r="r" b="b"/>
              <a:pathLst>
                <a:path w="10881106" h="38100">
                  <a:moveTo>
                    <a:pt x="0" y="0"/>
                  </a:moveTo>
                  <a:lnTo>
                    <a:pt x="10881106" y="0"/>
                  </a:lnTo>
                  <a:lnTo>
                    <a:pt x="10881106" y="38100"/>
                  </a:lnTo>
                  <a:lnTo>
                    <a:pt x="0" y="38100"/>
                  </a:lnTo>
                  <a:close/>
                </a:path>
              </a:pathLst>
            </a:custGeom>
            <a:solidFill>
              <a:srgbClr val="609DFF"/>
            </a:solidFill>
          </p:spPr>
          <p:txBody>
            <a:bodyPr/>
            <a:lstStyle/>
            <a:p>
              <a:endParaRPr lang="en-IN"/>
            </a:p>
          </p:txBody>
        </p:sp>
      </p:grpSp>
      <p:sp>
        <p:nvSpPr>
          <p:cNvPr id="31" name="TextBox 31"/>
          <p:cNvSpPr txBox="1"/>
          <p:nvPr/>
        </p:nvSpPr>
        <p:spPr>
          <a:xfrm>
            <a:off x="873919" y="7980909"/>
            <a:ext cx="4745534" cy="360313"/>
          </a:xfrm>
          <a:prstGeom prst="rect">
            <a:avLst/>
          </a:prstGeom>
        </p:spPr>
        <p:txBody>
          <a:bodyPr lIns="0" tIns="0" rIns="0" bIns="0" rtlCol="0" anchor="t">
            <a:spAutoFit/>
          </a:bodyPr>
          <a:lstStyle/>
          <a:p>
            <a:pPr algn="l">
              <a:lnSpc>
                <a:spcPts val="2687"/>
              </a:lnSpc>
            </a:pPr>
            <a:r>
              <a:rPr lang="en-US" sz="2125">
                <a:solidFill>
                  <a:srgbClr val="E2E6E9"/>
                </a:solidFill>
                <a:latin typeface="Merriweather"/>
                <a:ea typeface="Merriweather"/>
                <a:cs typeface="Merriweather"/>
                <a:sym typeface="Merriweather"/>
              </a:rPr>
              <a:t>Incident Response &amp; Recovery Plans</a:t>
            </a:r>
          </a:p>
        </p:txBody>
      </p:sp>
      <p:sp>
        <p:nvSpPr>
          <p:cNvPr id="32" name="TextBox 32"/>
          <p:cNvSpPr txBox="1"/>
          <p:nvPr/>
        </p:nvSpPr>
        <p:spPr>
          <a:xfrm>
            <a:off x="873919" y="8669482"/>
            <a:ext cx="8160841" cy="1115020"/>
          </a:xfrm>
          <a:prstGeom prst="rect">
            <a:avLst/>
          </a:prstGeom>
        </p:spPr>
        <p:txBody>
          <a:bodyPr lIns="0" tIns="0" rIns="0" bIns="0" rtlCol="0" anchor="t">
            <a:spAutoFit/>
          </a:bodyPr>
          <a:lstStyle/>
          <a:p>
            <a:pPr algn="l">
              <a:lnSpc>
                <a:spcPts val="2749"/>
              </a:lnSpc>
            </a:pPr>
            <a:r>
              <a:rPr lang="en-US" sz="1687" dirty="0">
                <a:solidFill>
                  <a:srgbClr val="E2E6E9"/>
                </a:solidFill>
                <a:latin typeface="Merriweather"/>
                <a:ea typeface="Merriweather"/>
                <a:cs typeface="Merriweather"/>
                <a:sym typeface="Merriweather"/>
              </a:rPr>
              <a:t>Develop and </a:t>
            </a:r>
            <a:r>
              <a:rPr lang="en-US" sz="1687" dirty="0">
                <a:solidFill>
                  <a:srgbClr val="609DFF"/>
                </a:solidFill>
                <a:latin typeface="Merriweather"/>
                <a:ea typeface="Merriweather"/>
                <a:cs typeface="Merriweather"/>
                <a:sym typeface="Merriweather"/>
              </a:rPr>
              <a:t>regularly test a comprehensive incident response plan</a:t>
            </a:r>
            <a:r>
              <a:rPr lang="en-US" sz="1687" dirty="0">
                <a:solidFill>
                  <a:srgbClr val="E2E6E9"/>
                </a:solidFill>
                <a:latin typeface="Merriweather"/>
                <a:ea typeface="Merriweather"/>
                <a:cs typeface="Merriweather"/>
                <a:sym typeface="Merriweather"/>
              </a:rPr>
              <a:t>. This includes identification, containment, eradication, recovery, and post-incident analysis to build organizational resilience.</a:t>
            </a:r>
          </a:p>
        </p:txBody>
      </p:sp>
      <p:sp>
        <p:nvSpPr>
          <p:cNvPr id="33" name="TextBox 33"/>
          <p:cNvSpPr txBox="1"/>
          <p:nvPr/>
        </p:nvSpPr>
        <p:spPr>
          <a:xfrm>
            <a:off x="9253240" y="7424143"/>
            <a:ext cx="218480" cy="339775"/>
          </a:xfrm>
          <a:prstGeom prst="rect">
            <a:avLst/>
          </a:prstGeom>
        </p:spPr>
        <p:txBody>
          <a:bodyPr lIns="0" tIns="0" rIns="0" bIns="0" rtlCol="0" anchor="t">
            <a:spAutoFit/>
          </a:bodyPr>
          <a:lstStyle/>
          <a:p>
            <a:pPr algn="l">
              <a:lnSpc>
                <a:spcPts val="2749"/>
              </a:lnSpc>
            </a:pPr>
            <a:r>
              <a:rPr lang="en-US" sz="1687">
                <a:solidFill>
                  <a:srgbClr val="E2E6E9"/>
                </a:solidFill>
                <a:latin typeface="Merriweather"/>
                <a:ea typeface="Merriweather"/>
                <a:cs typeface="Merriweather"/>
                <a:sym typeface="Merriweather"/>
              </a:rPr>
              <a:t>06</a:t>
            </a:r>
          </a:p>
        </p:txBody>
      </p:sp>
      <p:grpSp>
        <p:nvGrpSpPr>
          <p:cNvPr id="34" name="Group 34"/>
          <p:cNvGrpSpPr/>
          <p:nvPr/>
        </p:nvGrpSpPr>
        <p:grpSpPr>
          <a:xfrm>
            <a:off x="9253240" y="7833569"/>
            <a:ext cx="8160841" cy="28575"/>
            <a:chOff x="0" y="0"/>
            <a:chExt cx="10881122" cy="38100"/>
          </a:xfrm>
        </p:grpSpPr>
        <p:sp>
          <p:nvSpPr>
            <p:cNvPr id="35" name="Freeform 35"/>
            <p:cNvSpPr/>
            <p:nvPr/>
          </p:nvSpPr>
          <p:spPr>
            <a:xfrm>
              <a:off x="0" y="0"/>
              <a:ext cx="10881106" cy="38100"/>
            </a:xfrm>
            <a:custGeom>
              <a:avLst/>
              <a:gdLst/>
              <a:ahLst/>
              <a:cxnLst/>
              <a:rect l="l" t="t" r="r" b="b"/>
              <a:pathLst>
                <a:path w="10881106" h="38100">
                  <a:moveTo>
                    <a:pt x="0" y="0"/>
                  </a:moveTo>
                  <a:lnTo>
                    <a:pt x="10881106" y="0"/>
                  </a:lnTo>
                  <a:lnTo>
                    <a:pt x="10881106" y="38100"/>
                  </a:lnTo>
                  <a:lnTo>
                    <a:pt x="0" y="38100"/>
                  </a:lnTo>
                  <a:close/>
                </a:path>
              </a:pathLst>
            </a:custGeom>
            <a:solidFill>
              <a:srgbClr val="609DFF"/>
            </a:solidFill>
          </p:spPr>
          <p:txBody>
            <a:bodyPr/>
            <a:lstStyle/>
            <a:p>
              <a:endParaRPr lang="en-IN"/>
            </a:p>
          </p:txBody>
        </p:sp>
      </p:grpSp>
      <p:sp>
        <p:nvSpPr>
          <p:cNvPr id="36" name="TextBox 36"/>
          <p:cNvSpPr txBox="1"/>
          <p:nvPr/>
        </p:nvSpPr>
        <p:spPr>
          <a:xfrm>
            <a:off x="9253240" y="7980909"/>
            <a:ext cx="3904357" cy="360313"/>
          </a:xfrm>
          <a:prstGeom prst="rect">
            <a:avLst/>
          </a:prstGeom>
        </p:spPr>
        <p:txBody>
          <a:bodyPr lIns="0" tIns="0" rIns="0" bIns="0" rtlCol="0" anchor="t">
            <a:spAutoFit/>
          </a:bodyPr>
          <a:lstStyle/>
          <a:p>
            <a:pPr algn="l">
              <a:lnSpc>
                <a:spcPts val="2687"/>
              </a:lnSpc>
            </a:pPr>
            <a:r>
              <a:rPr lang="en-US" sz="2125">
                <a:solidFill>
                  <a:srgbClr val="E2E6E9"/>
                </a:solidFill>
                <a:latin typeface="Merriweather"/>
                <a:ea typeface="Merriweather"/>
                <a:cs typeface="Merriweather"/>
                <a:sym typeface="Merriweather"/>
              </a:rPr>
              <a:t>Vendor Security Management</a:t>
            </a:r>
          </a:p>
        </p:txBody>
      </p:sp>
      <p:sp>
        <p:nvSpPr>
          <p:cNvPr id="37" name="TextBox 37"/>
          <p:cNvSpPr txBox="1"/>
          <p:nvPr/>
        </p:nvSpPr>
        <p:spPr>
          <a:xfrm>
            <a:off x="9289671" y="8691526"/>
            <a:ext cx="8160841" cy="1115020"/>
          </a:xfrm>
          <a:prstGeom prst="rect">
            <a:avLst/>
          </a:prstGeom>
        </p:spPr>
        <p:txBody>
          <a:bodyPr lIns="0" tIns="0" rIns="0" bIns="0" rtlCol="0" anchor="t">
            <a:spAutoFit/>
          </a:bodyPr>
          <a:lstStyle/>
          <a:p>
            <a:pPr algn="l">
              <a:lnSpc>
                <a:spcPts val="2749"/>
              </a:lnSpc>
            </a:pPr>
            <a:r>
              <a:rPr lang="en-US" sz="1687" dirty="0">
                <a:solidFill>
                  <a:srgbClr val="E2E6E9"/>
                </a:solidFill>
                <a:latin typeface="Merriweather"/>
                <a:ea typeface="Merriweather"/>
                <a:cs typeface="Merriweather"/>
                <a:sym typeface="Merriweather"/>
              </a:rPr>
              <a:t>Establish robust processes for </a:t>
            </a:r>
            <a:r>
              <a:rPr lang="en-US" sz="1687" dirty="0">
                <a:solidFill>
                  <a:srgbClr val="609DFF"/>
                </a:solidFill>
                <a:latin typeface="Merriweather"/>
                <a:ea typeface="Merriweather"/>
                <a:cs typeface="Merriweather"/>
                <a:sym typeface="Merriweather"/>
              </a:rPr>
              <a:t>assessing and managing the cybersecurity risks of third-party vendors</a:t>
            </a:r>
            <a:r>
              <a:rPr lang="en-US" sz="1687" dirty="0">
                <a:solidFill>
                  <a:srgbClr val="E2E6E9"/>
                </a:solidFill>
                <a:latin typeface="Merriweather"/>
                <a:ea typeface="Merriweather"/>
                <a:cs typeface="Merriweather"/>
                <a:sym typeface="Merriweather"/>
              </a:rPr>
              <a:t> and suppliers. Ensure their security standards align with your own.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1907</Words>
  <Application>Microsoft Office PowerPoint</Application>
  <PresentationFormat>Custom</PresentationFormat>
  <Paragraphs>108</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Merriweather</vt:lpstr>
      <vt:lpstr>Calibri</vt:lpstr>
      <vt:lpstr>Calibri (MS) Bold</vt:lpstr>
      <vt:lpstr>Arial</vt:lpstr>
      <vt:lpstr>Calibri (MS)</vt:lpstr>
      <vt:lpstr>Calibri (MS) Italics</vt:lpstr>
      <vt:lpstr>Merriweather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User Action/Input When a user attempts to send or share a file/email, your DLP system intercepts this action before it proceeds to its destination. 2. DLP Module Interception The intercepted file/email is passed directly to your DLP processing</dc:title>
  <dc:creator>AJITESH BHARDWAJ</dc:creator>
  <cp:lastModifiedBy>Ajitesh Bhardwaj</cp:lastModifiedBy>
  <cp:revision>2</cp:revision>
  <dcterms:created xsi:type="dcterms:W3CDTF">2006-08-16T00:00:00Z</dcterms:created>
  <dcterms:modified xsi:type="dcterms:W3CDTF">2025-09-17T10:08:45Z</dcterms:modified>
  <dc:identifier>DAGzOn4ZFqE</dc:identifier>
</cp:coreProperties>
</file>